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90" r:id="rId4"/>
  </p:sldMasterIdLst>
  <p:notesMasterIdLst>
    <p:notesMasterId r:id="rId62"/>
  </p:notesMasterIdLst>
  <p:handoutMasterIdLst>
    <p:handoutMasterId r:id="rId63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311" r:id="rId15"/>
    <p:sldId id="312" r:id="rId16"/>
    <p:sldId id="313" r:id="rId17"/>
    <p:sldId id="266" r:id="rId18"/>
    <p:sldId id="267" r:id="rId19"/>
    <p:sldId id="268" r:id="rId20"/>
    <p:sldId id="269" r:id="rId21"/>
    <p:sldId id="270" r:id="rId22"/>
    <p:sldId id="273" r:id="rId23"/>
    <p:sldId id="274" r:id="rId24"/>
    <p:sldId id="275" r:id="rId25"/>
    <p:sldId id="276" r:id="rId26"/>
    <p:sldId id="314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9601200" cy="6400800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b="1" i="1" kern="1200">
        <a:solidFill>
          <a:srgbClr val="51DC00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b="1" i="1" kern="1200">
        <a:solidFill>
          <a:srgbClr val="51DC00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b="1" i="1" kern="1200">
        <a:solidFill>
          <a:srgbClr val="51DC00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b="1" i="1" kern="1200">
        <a:solidFill>
          <a:srgbClr val="51DC00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b="1" i="1" kern="1200">
        <a:solidFill>
          <a:srgbClr val="51DC00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000" b="1" i="1" kern="1200">
        <a:solidFill>
          <a:srgbClr val="51DC00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000" b="1" i="1" kern="1200">
        <a:solidFill>
          <a:srgbClr val="51DC00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000" b="1" i="1" kern="1200">
        <a:solidFill>
          <a:srgbClr val="51DC00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000" b="1" i="1" kern="1200">
        <a:solidFill>
          <a:srgbClr val="51DC00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2C1FE"/>
    <a:srgbClr val="51DC00"/>
    <a:srgbClr val="D49FFF"/>
    <a:srgbClr val="7B00E4"/>
    <a:srgbClr val="A2FFA3"/>
    <a:srgbClr val="B50069"/>
    <a:srgbClr val="8CF4EA"/>
    <a:srgbClr val="FFA2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696" y="-104"/>
      </p:cViewPr>
      <p:guideLst>
        <p:guide orient="horz" pos="2016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63" Type="http://schemas.openxmlformats.org/officeDocument/2006/relationships/handoutMaster" Target="handoutMasters/handoutMaster1.xml"/><Relationship Id="rId64" Type="http://schemas.openxmlformats.org/officeDocument/2006/relationships/printerSettings" Target="printerSettings/printerSettings1.bin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slide" Target="slides/slide56.xml"/><Relationship Id="rId61" Type="http://schemas.openxmlformats.org/officeDocument/2006/relationships/slide" Target="slides/slide57.xml"/><Relationship Id="rId62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effectLst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defRPr sz="1000" b="0">
                <a:effectLst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smtClean="0">
                <a:cs typeface="+mn-cs"/>
              </a:defRPr>
            </a:lvl1pPr>
          </a:lstStyle>
          <a:p>
            <a:pPr>
              <a:defRPr/>
            </a:pPr>
            <a:fld id="{61DF8CD7-2C8C-5A47-B222-92E3043F8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3049588" y="8710613"/>
            <a:ext cx="758825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7313" tIns="44450" rIns="87313" bIns="44450">
            <a:spAutoFit/>
          </a:bodyPr>
          <a:lstStyle/>
          <a:p>
            <a:pPr defTabSz="868363">
              <a:lnSpc>
                <a:spcPct val="90000"/>
              </a:lnSpc>
              <a:defRPr/>
            </a:pPr>
            <a:r>
              <a:rPr lang="en-US" sz="1200" b="0" i="0">
                <a:solidFill>
                  <a:schemeClr val="tx1"/>
                </a:solidFill>
                <a:cs typeface="+mn-cs"/>
              </a:rPr>
              <a:t>Page </a:t>
            </a:r>
            <a:fld id="{DDD5AFFA-5298-774E-8B0C-5802ECCC1010}" type="slidenum">
              <a:rPr lang="en-US" sz="1200" b="0" i="0">
                <a:solidFill>
                  <a:schemeClr val="tx1"/>
                </a:solidFill>
                <a:cs typeface="+mn-cs"/>
              </a:rPr>
              <a:pPr defTabSz="868363">
                <a:lnSpc>
                  <a:spcPct val="90000"/>
                </a:lnSpc>
                <a:defRPr/>
              </a:pPr>
              <a:t>‹#›</a:t>
            </a:fld>
            <a:endParaRPr lang="en-US" sz="1200" b="0" i="0">
              <a:solidFill>
                <a:schemeClr val="tx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686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defRPr sz="1000" b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smtClean="0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B0E36D61-98A2-EE48-A320-D15F7547AD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3049588" y="8710613"/>
            <a:ext cx="758825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7313" tIns="44450" rIns="87313" bIns="44450">
            <a:spAutoFit/>
          </a:bodyPr>
          <a:lstStyle/>
          <a:p>
            <a:pPr defTabSz="868363">
              <a:lnSpc>
                <a:spcPct val="90000"/>
              </a:lnSpc>
              <a:defRPr/>
            </a:pPr>
            <a:r>
              <a:rPr lang="en-US" sz="1200" b="0" i="0">
                <a:solidFill>
                  <a:schemeClr val="tx1"/>
                </a:solidFill>
                <a:cs typeface="+mn-cs"/>
              </a:rPr>
              <a:t>Page </a:t>
            </a:r>
            <a:fld id="{C1D87280-0EEA-3C40-821B-20304BE44CA4}" type="slidenum">
              <a:rPr lang="en-US" sz="1200" b="0" i="0">
                <a:solidFill>
                  <a:schemeClr val="tx1"/>
                </a:solidFill>
                <a:cs typeface="+mn-cs"/>
              </a:rPr>
              <a:pPr defTabSz="868363">
                <a:lnSpc>
                  <a:spcPct val="90000"/>
                </a:lnSpc>
                <a:defRPr/>
              </a:pPr>
              <a:t>‹#›</a:t>
            </a:fld>
            <a:endParaRPr lang="en-US" sz="1200" b="0" i="0">
              <a:solidFill>
                <a:schemeClr val="tx1"/>
              </a:solidFill>
              <a:cs typeface="+mn-cs"/>
            </a:endParaRPr>
          </a:p>
        </p:txBody>
      </p:sp>
      <p:sp>
        <p:nvSpPr>
          <p:cNvPr id="56328" name="Rectangle 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35050" y="806450"/>
            <a:ext cx="4789488" cy="3187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40133035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997F6BEE-3161-574E-B3C2-109C75BEF6F0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1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FEAC6B78-ED18-FB41-9CA8-CBFFCD592B30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10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fld id="{D6F9796B-D3DA-324E-9FFB-485FD0014209}" type="slidenum">
              <a:rPr lang="en-US" sz="1200" b="0">
                <a:solidFill>
                  <a:srgbClr val="000000"/>
                </a:solidFill>
              </a:rPr>
              <a:pPr/>
              <a:t>12</a:t>
            </a:fld>
            <a:endParaRPr lang="en-US" sz="1200" b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685800"/>
            <a:ext cx="5143500" cy="3429000"/>
          </a:xfrm>
          <a:solidFill>
            <a:srgbClr val="FFFFFF"/>
          </a:solidFill>
          <a:ln/>
        </p:spPr>
      </p:sp>
      <p:sp>
        <p:nvSpPr>
          <p:cNvPr id="51203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fld id="{6D430765-C717-CB4E-919F-AAAC26E98310}" type="slidenum">
              <a:rPr lang="en-US" sz="1000" b="0">
                <a:solidFill>
                  <a:srgbClr val="000000"/>
                </a:solidFill>
                <a:latin typeface="Times" charset="0"/>
              </a:rPr>
              <a:pPr/>
              <a:t>13</a:t>
            </a:fld>
            <a:endParaRPr lang="en-US" sz="1000" b="0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8363" y="690563"/>
            <a:ext cx="5124450" cy="3416300"/>
          </a:xfrm>
          <a:solidFill>
            <a:srgbClr val="FFFFFF"/>
          </a:solidFill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FFD4232C-CAB7-884D-A9ED-ED6E732F19DB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14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AD048877-F38A-8D42-854F-10A76534BC2A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15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D89B2C4E-D80E-4242-8CF0-61C78E36A953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16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1AD6D0B5-9D0A-CA4F-BA73-6809EA93819F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17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8BF31B97-D012-4140-AA06-19475C500271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18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C8EC9482-3E8E-A84D-AFA6-4984836E9B74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19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FCC5B333-D0E0-424E-8F10-8EDB31535260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20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141C316E-9E72-8348-B43B-5BEC1BD1BDF0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2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0525C417-DECC-9B48-9D03-3A315D5C721E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21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9F9BFD6C-0E83-1648-BB9A-A00D892B6086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22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55300754-7CC4-6B4A-8FE6-0676C5FBC8EF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24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AE8D6073-AC5B-B946-BCE1-ED9189677DE0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25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F0913F67-A777-4546-8536-074D5458274B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26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04ED7EE9-35B5-424C-9765-2D18B9DC1C91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27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AB60B61E-88BD-FF4F-B4AD-0DFE1BFE9306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28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CFC69FCC-2104-AA4F-9AB8-71CF04072F32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29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54BA7DD7-7818-3E46-BC92-12634B4CC02F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30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9BFA08B0-0E31-1047-A67E-C035808B4D57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31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FFA56748-81CE-564D-8E93-8CD677D1CEB3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C079026E-7274-7A44-A717-12D3CB498C60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32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2D89430E-1FCC-5841-83E5-7427E11CB8F7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33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79614FE1-720F-CA45-B645-ADA1582FDBEB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34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97F92EFD-7D50-D24E-8761-16627068C661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35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17729081-C10C-1249-8E96-85764D45A48B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36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C3B88D74-FD54-A74E-B2A5-293743C6034A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37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DA990C89-1C77-E449-84C0-7E90B4A6D85A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38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843F442A-524E-E242-AA12-901900D89273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39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725208A5-D173-4940-85A5-35DA0A56093C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40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4FD1D252-A4BE-5543-90A0-7994FBDFD4EA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41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37FB167D-0033-2942-9434-E319EEE7600B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1C777294-1937-FC4F-A075-C2ED5547C470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42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CB4C316F-CE5A-1C41-B5A6-38269DE868F2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43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B4961C58-E1CC-5446-8356-A1F1D578E914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44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13E1067D-A84A-FF46-A0E0-2D3F7AC90B3B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45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81B42359-EB33-D94D-9AE5-7D2812838620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46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9FD7855B-7FD7-EB43-BA5F-C28A522E4DD5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47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D4FCA910-7287-264B-8377-4AC4B2A5AFDD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48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50C05C2D-B69D-6E40-ACFF-CE5BCE1272EA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49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6E89E86A-2512-4442-973F-C6A57DE64543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50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02793F16-4ACA-7048-A881-F7EE42803038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51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CB3A744A-6556-BE48-B787-BC2B506C32D6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5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4752E9B6-7805-C545-AEA5-9F4359D8B493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52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5475" name="Rectangle 2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547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36F42863-EA08-7E40-AF0E-9097C33099F9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53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B42CF61B-5E34-F045-B4D4-B20D9A472E7D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54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E0152824-E56E-4A44-BE04-6B60547D1FA7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55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619CC8FC-06E8-9C4F-9E23-DDC38F830C2C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56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527BF5C9-1F2C-8946-B28D-FB69579EB4AC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57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059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253D3548-4089-CC46-9FE7-AD41192CCE39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6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7B7B0E64-A632-CA47-B635-559C52BEA07A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7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22E16FD6-EAEA-CF4C-BA7C-D69FC719382C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8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5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1ABA7E76-3293-1349-8B2C-F9ED8A978C38}" type="slidenum">
              <a:rPr lang="en-US" sz="1000" b="0" smtClean="0">
                <a:solidFill>
                  <a:schemeClr val="tx1"/>
                </a:solidFill>
                <a:latin typeface="Times New Roman" charset="0"/>
              </a:rPr>
              <a:pPr>
                <a:defRPr/>
              </a:pPr>
              <a:t>9</a:t>
            </a:fld>
            <a:endParaRPr lang="en-US" sz="1000" b="0" smtClean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8225" y="806450"/>
            <a:ext cx="4783138" cy="3187700"/>
          </a:xfrm>
          <a:ln cap="flat"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7.jpe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725" y="1989138"/>
            <a:ext cx="815975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9863" y="3627438"/>
            <a:ext cx="6721475" cy="16351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77123-8942-4840-ADDB-429E85170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36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9497E-61B6-6242-BD8A-FA1406799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30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4513" y="558800"/>
            <a:ext cx="2049462" cy="5413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558800"/>
            <a:ext cx="5999163" cy="5413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A05A8-F34A-3F46-BECD-83F75A5E8F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04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720725" y="2660650"/>
            <a:ext cx="8159750" cy="103188"/>
          </a:xfrm>
          <a:custGeom>
            <a:avLst/>
            <a:gdLst>
              <a:gd name="T0" fmla="*/ 0 w 1000"/>
              <a:gd name="T1" fmla="*/ 0 h 1000"/>
              <a:gd name="T2" fmla="*/ 618 w 1000"/>
              <a:gd name="T3" fmla="*/ 0 h 1000"/>
              <a:gd name="T4" fmla="*/ 618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 userDrawn="1"/>
        </p:nvGrpSpPr>
        <p:grpSpPr bwMode="auto">
          <a:xfrm>
            <a:off x="8147050" y="71438"/>
            <a:ext cx="1293813" cy="1208087"/>
            <a:chOff x="96" y="65"/>
            <a:chExt cx="576" cy="606"/>
          </a:xfrm>
        </p:grpSpPr>
        <p:pic>
          <p:nvPicPr>
            <p:cNvPr id="6" name="Picture 10" descr="logo-w-4-color-network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65"/>
              <a:ext cx="528" cy="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1" descr="cornell-logo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528"/>
              <a:ext cx="528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0090" y="1351280"/>
            <a:ext cx="8161020" cy="128016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0190" y="3769360"/>
            <a:ext cx="7360920" cy="1493520"/>
          </a:xfrm>
        </p:spPr>
        <p:txBody>
          <a:bodyPr/>
          <a:lstStyle>
            <a:lvl1pPr marL="0" indent="0">
              <a:buFont typeface="Wingdings" pitchFamily="1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20725" y="5832475"/>
            <a:ext cx="2000250" cy="425450"/>
          </a:xfrm>
        </p:spPr>
        <p:txBody>
          <a:bodyPr/>
          <a:lstStyle>
            <a:lvl1pPr algn="ctr">
              <a:defRPr sz="1200"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79775" y="5832475"/>
            <a:ext cx="3041650" cy="425450"/>
          </a:xfrm>
        </p:spPr>
        <p:txBody>
          <a:bodyPr/>
          <a:lstStyle>
            <a:lvl1pPr>
              <a:defRPr sz="1200"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5832475"/>
            <a:ext cx="2000250" cy="425450"/>
          </a:xfrm>
        </p:spPr>
        <p:txBody>
          <a:bodyPr/>
          <a:lstStyle>
            <a:lvl1pPr>
              <a:defRPr sz="1200" b="1" i="1" smtClean="0">
                <a:cs typeface="+mn-cs"/>
              </a:defRPr>
            </a:lvl1pPr>
          </a:lstStyle>
          <a:p>
            <a:pPr>
              <a:defRPr/>
            </a:pPr>
            <a:fld id="{766A3D9F-85A1-484D-A029-F51FCDE04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69702"/>
      </p:ext>
    </p:extLst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DD6557BA-C84A-3644-A8F8-B4C9964A0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23111"/>
      </p:ext>
    </p:extLst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113107"/>
            <a:ext cx="8161020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712932"/>
            <a:ext cx="8161020" cy="1400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60E54654-AADF-B84B-975B-2B5766F3D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75268"/>
      </p:ext>
    </p:extLst>
  </p:cSld>
  <p:clrMapOvr>
    <a:masterClrMapping/>
  </p:clrMapOvr>
  <p:transition xmlns:p14="http://schemas.microsoft.com/office/powerpoint/2010/main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0030" y="1137920"/>
            <a:ext cx="4480560" cy="47650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137920"/>
            <a:ext cx="4480560" cy="47650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9520103A-5051-004F-8CC9-6E239A00B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84809"/>
      </p:ext>
    </p:extLst>
  </p:cSld>
  <p:clrMapOvr>
    <a:masterClrMapping/>
  </p:clrMapOvr>
  <p:transition xmlns:p14="http://schemas.microsoft.com/office/powerpoint/2010/main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56329"/>
            <a:ext cx="864108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432772"/>
            <a:ext cx="4242197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029883"/>
            <a:ext cx="4242197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432772"/>
            <a:ext cx="4243864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029883"/>
            <a:ext cx="4243864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B9B3C30B-E367-3941-A7BB-F2DE026F3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9182"/>
      </p:ext>
    </p:extLst>
  </p:cSld>
  <p:clrMapOvr>
    <a:masterClrMapping/>
  </p:clrMapOvr>
  <p:transition xmlns:p14="http://schemas.microsoft.com/office/powerpoint/2010/main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0AF8782A-4A70-6742-A954-6B8F8A7EC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30124"/>
      </p:ext>
    </p:extLst>
  </p:cSld>
  <p:clrMapOvr>
    <a:masterClrMapping/>
  </p:clrMapOvr>
  <p:transition xmlns:p14="http://schemas.microsoft.com/office/powerpoint/2010/main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603549DC-EB77-6F48-985B-B52387E39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907903"/>
      </p:ext>
    </p:extLst>
  </p:cSld>
  <p:clrMapOvr>
    <a:masterClrMapping/>
  </p:clrMapOvr>
  <p:transition xmlns:p14="http://schemas.microsoft.com/office/powerpoint/2010/main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54847"/>
            <a:ext cx="3158729" cy="108458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54847"/>
            <a:ext cx="5367338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339427"/>
            <a:ext cx="3158729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E36A8AF5-9DB1-1B4D-B6F7-340F636BE7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99113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44ED3-EA92-274E-849E-4D8570F22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615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4480560"/>
            <a:ext cx="5760720" cy="52895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571923"/>
            <a:ext cx="5760720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009515"/>
            <a:ext cx="5760720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1053E6B2-0006-9E46-8719-43066C7F7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829964"/>
      </p:ext>
    </p:extLst>
  </p:cSld>
  <p:clrMapOvr>
    <a:masterClrMapping/>
  </p:clrMapOvr>
  <p:transition xmlns:p14="http://schemas.microsoft.com/office/powerpoint/2010/main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C19DDB15-4516-CA47-BDAC-2A15ED48A0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10058"/>
      </p:ext>
    </p:extLst>
  </p:cSld>
  <p:clrMapOvr>
    <a:masterClrMapping/>
  </p:clrMapOvr>
  <p:transition xmlns:p14="http://schemas.microsoft.com/office/powerpoint/2010/main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0885" y="213360"/>
            <a:ext cx="2280285" cy="568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0030" y="213360"/>
            <a:ext cx="6680835" cy="568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67E60A98-5814-3842-B3E8-C9390E21E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120163"/>
      </p:ext>
    </p:extLst>
  </p:cSld>
  <p:clrMapOvr>
    <a:masterClrMapping/>
  </p:clrMapOvr>
  <p:transition xmlns:p14="http://schemas.microsoft.com/office/powerpoint/2010/main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30" y="213360"/>
            <a:ext cx="7920990" cy="568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40030" y="1137920"/>
            <a:ext cx="4480560" cy="4765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137920"/>
            <a:ext cx="4480560" cy="4765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 i="1"/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/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 smtClean="0">
                <a:cs typeface="+mn-cs"/>
              </a:defRPr>
            </a:lvl1pPr>
          </a:lstStyle>
          <a:p>
            <a:pPr>
              <a:defRPr/>
            </a:pPr>
            <a:fld id="{A809AF2C-5539-2F4E-BBD5-5F40F9874C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88363"/>
      </p:ext>
    </p:extLst>
  </p:cSld>
  <p:clrMapOvr>
    <a:masterClrMapping/>
  </p:clrMapOvr>
  <p:transition xmlns:p14="http://schemas.microsoft.com/office/powerpoint/2010/main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-w-4-color-networ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3840163"/>
            <a:ext cx="1489075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cornell-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8" y="1133475"/>
            <a:ext cx="12001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800100" y="3057525"/>
            <a:ext cx="8001000" cy="71438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800" b="0" i="0">
              <a:solidFill>
                <a:srgbClr val="000000"/>
              </a:solidFill>
            </a:endParaRPr>
          </a:p>
        </p:txBody>
      </p:sp>
      <p:pic>
        <p:nvPicPr>
          <p:cNvPr id="7" name="Picture 38" descr="C:\Documents and Settings\Lukas\Desktop\Cornell_logo_new_image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713" y="142875"/>
            <a:ext cx="10350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88" y="3484563"/>
            <a:ext cx="1358900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0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0090" y="1686137"/>
            <a:ext cx="8161020" cy="137202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403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40480" y="3769360"/>
            <a:ext cx="4480560" cy="163576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79425" y="5829300"/>
            <a:ext cx="2241550" cy="444500"/>
          </a:xfrm>
        </p:spPr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79775" y="5829300"/>
            <a:ext cx="3041650" cy="444500"/>
          </a:xfrm>
        </p:spPr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5829300"/>
            <a:ext cx="2241550" cy="444500"/>
          </a:xfrm>
        </p:spPr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8931924F-E64E-794E-BEE3-0E80BED337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572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A6500517-93EC-7045-A144-3456890FF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4296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113107"/>
            <a:ext cx="8161020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712932"/>
            <a:ext cx="8161020" cy="1400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28C28208-12B3-D84F-8EEF-3A565D4BEF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5233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0030" y="1066800"/>
            <a:ext cx="4440555" cy="51206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0605" y="1066800"/>
            <a:ext cx="4440555" cy="51206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BBCD6FC3-9874-F940-B282-34B9E8A751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205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56329"/>
            <a:ext cx="864108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432772"/>
            <a:ext cx="4242197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029883"/>
            <a:ext cx="4242197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432772"/>
            <a:ext cx="4243864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029883"/>
            <a:ext cx="4243864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03C656BC-3CB1-7340-AB62-FA708E6E5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167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7F1D1F20-74CF-F946-B57B-6E4314E14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2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113213"/>
            <a:ext cx="8161338" cy="12715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2713038"/>
            <a:ext cx="8161338" cy="1400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44E7D-8AA0-724E-9ADF-6D591C2F1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508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B3BB57D0-F973-1D40-A86E-0F69C00A28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0175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54847"/>
            <a:ext cx="3158729" cy="10845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54847"/>
            <a:ext cx="5367338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339427"/>
            <a:ext cx="3158729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19E371F6-9AD4-3047-A087-8D4E39EEE3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96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4480560"/>
            <a:ext cx="5760720" cy="5289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571923"/>
            <a:ext cx="5760720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009515"/>
            <a:ext cx="5760720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242B7FF9-1BB9-5944-9486-771793FD2F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961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79CE37B6-37AD-654C-BD24-0FC8F87880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877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0877" y="213360"/>
            <a:ext cx="2260283" cy="59740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0030" y="213360"/>
            <a:ext cx="6620828" cy="59740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548DCC80-03E2-8143-86FA-288EBADA7C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335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30" y="213360"/>
            <a:ext cx="7937659" cy="568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40030" y="1066800"/>
            <a:ext cx="4440555" cy="51206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40605" y="1066800"/>
            <a:ext cx="4440555" cy="248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40605" y="3698240"/>
            <a:ext cx="4440555" cy="248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F15A47CB-59B8-ED4B-854C-E9D7FAEDF7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1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30" y="213360"/>
            <a:ext cx="7937659" cy="568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40030" y="1066800"/>
            <a:ext cx="4440555" cy="51206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0605" y="1066800"/>
            <a:ext cx="4440555" cy="51206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A0EF1511-974D-164A-8382-51A6165C5B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5620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30" y="213360"/>
            <a:ext cx="7937659" cy="568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0030" y="1066800"/>
            <a:ext cx="4440555" cy="51206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40605" y="1066800"/>
            <a:ext cx="4440555" cy="248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40605" y="3698240"/>
            <a:ext cx="4440555" cy="248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F16DD8D6-2189-B14F-9F3B-08F6DB4844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575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30" y="213360"/>
            <a:ext cx="7937659" cy="568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240030" y="1066800"/>
            <a:ext cx="9041130" cy="512064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A193F6B5-3BD0-4E43-A1FF-B080DF8115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229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30" y="213360"/>
            <a:ext cx="7937659" cy="568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40030" y="1066800"/>
            <a:ext cx="9041130" cy="512064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1">
                <a:cs typeface="ＭＳ Ｐゴシック" charset="0"/>
              </a:defRPr>
            </a:lvl1pPr>
          </a:lstStyle>
          <a:p>
            <a:pPr>
              <a:defRPr/>
            </a:pPr>
            <a:fld id="{8E66E1EF-55B7-B44F-821C-41796E7486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9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485900"/>
            <a:ext cx="4024313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9663" y="1485900"/>
            <a:ext cx="4024312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8B6AA-7CD9-B745-A3BC-A02C7E8610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407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1988397"/>
            <a:ext cx="8161020" cy="1372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3627120"/>
            <a:ext cx="6720840" cy="163576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555733FF-2DE7-A147-A7D4-2832A954AA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04889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0652C6AF-5ECE-1448-AB43-C6F44DCB7F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2686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113107"/>
            <a:ext cx="8161020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712932"/>
            <a:ext cx="8161020" cy="1400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85EADB79-B7B1-BE45-906D-A21D766A5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56682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141" y="1066800"/>
            <a:ext cx="3717131" cy="45694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292" y="1066800"/>
            <a:ext cx="3717131" cy="45694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3B65C419-A5B7-FA4A-8135-FCE428CE8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73901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56329"/>
            <a:ext cx="864108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432772"/>
            <a:ext cx="4242197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029883"/>
            <a:ext cx="4242197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432772"/>
            <a:ext cx="4243864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029883"/>
            <a:ext cx="4243864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E1FD8433-0A42-AF4B-A698-D54D8077A1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79194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1A0D1FE3-2B5A-6649-B800-A34A05D55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77423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291F33ED-8A28-9242-8EE4-BD80B2B6B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97746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54847"/>
            <a:ext cx="3158729" cy="10845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54847"/>
            <a:ext cx="5367338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339427"/>
            <a:ext cx="3158729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E4A19544-80E9-A647-A2EE-396C992E8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407778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4480560"/>
            <a:ext cx="5760720" cy="5289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571923"/>
            <a:ext cx="5760720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009515"/>
            <a:ext cx="5760720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0DC08C6B-D07F-BF4D-A8CF-26E68E7E80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9895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E7C31753-CEA7-F940-88F5-BEFE3B239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617000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55588"/>
            <a:ext cx="864235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433513"/>
            <a:ext cx="4243388" cy="5969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030413"/>
            <a:ext cx="42433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433513"/>
            <a:ext cx="4244975" cy="5969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030413"/>
            <a:ext cx="42449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A8CE7-1FB4-D041-8B24-F39E630FD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4453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1" y="265219"/>
            <a:ext cx="1916906" cy="537104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8465" y="265219"/>
            <a:ext cx="5592365" cy="537104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E78382A1-2C9B-A04B-9718-E0A2BAC3FF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39405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466" y="265219"/>
            <a:ext cx="7669291" cy="78676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20141" y="1066800"/>
            <a:ext cx="3717131" cy="45694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97292" y="1066800"/>
            <a:ext cx="3717131" cy="22136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97292" y="3422650"/>
            <a:ext cx="3717131" cy="22136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E01A532C-49DC-2C4B-93C4-CA97620F5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59461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466" y="265219"/>
            <a:ext cx="7669291" cy="78676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141" y="1066800"/>
            <a:ext cx="3717131" cy="45694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97292" y="1066800"/>
            <a:ext cx="3717131" cy="22136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97292" y="3422650"/>
            <a:ext cx="3717131" cy="22136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/>
            </a:lvl1pPr>
          </a:lstStyle>
          <a:p>
            <a:pPr>
              <a:defRPr/>
            </a:pPr>
            <a:fld id="{BBC7A016-4832-DB4E-9298-7C8C5C7E92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492013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959A0-71D0-7A4E-9FE8-10954FB7C3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05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73EC1-0F4D-554E-9775-C1C41BB265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644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55588"/>
            <a:ext cx="3159125" cy="108426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55588"/>
            <a:ext cx="5367337" cy="54625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339850"/>
            <a:ext cx="3159125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CAF4E-BE96-C145-891B-42AB30421D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199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4479925"/>
            <a:ext cx="5761037" cy="53022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571500"/>
            <a:ext cx="5761037" cy="38401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010150"/>
            <a:ext cx="5761037" cy="750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BD905-0518-E548-8420-FE5075F9B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89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20" Type="http://schemas.openxmlformats.org/officeDocument/2006/relationships/image" Target="../media/image5.png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18" Type="http://schemas.openxmlformats.org/officeDocument/2006/relationships/image" Target="../media/image2.png"/><Relationship Id="rId19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2.xml"/><Relationship Id="rId14" Type="http://schemas.openxmlformats.org/officeDocument/2006/relationships/theme" Target="../theme/theme4.xml"/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7.xml"/><Relationship Id="rId9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5867400"/>
            <a:ext cx="2057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0" i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5867400"/>
            <a:ext cx="3048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 i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5867400"/>
            <a:ext cx="2057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 i="0" smtClean="0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97060B1F-E6C9-3C4B-93EF-022E0C3BF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727450" y="558800"/>
            <a:ext cx="234315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85750" y="6046788"/>
            <a:ext cx="10048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en-US" sz="1000" b="0" i="0">
                <a:solidFill>
                  <a:srgbClr val="3365FB"/>
                </a:solidFill>
                <a:cs typeface="+mn-cs"/>
              </a:rPr>
              <a:t>BS - 08/95  </a:t>
            </a:r>
            <a:fld id="{916F0417-F830-954D-BA89-3D544520ADF5}" type="slidenum">
              <a:rPr lang="en-US" sz="1000" b="0" i="0">
                <a:solidFill>
                  <a:srgbClr val="3365FB"/>
                </a:solidFill>
                <a:cs typeface="+mn-cs"/>
              </a:rPr>
              <a:pPr>
                <a:defRPr/>
              </a:pPr>
              <a:t>‹#›</a:t>
            </a:fld>
            <a:endParaRPr lang="en-US" sz="1000" b="0" i="0">
              <a:solidFill>
                <a:srgbClr val="3365FB"/>
              </a:solidFill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485900"/>
            <a:ext cx="8201025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Update From Bell Labs 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33363" indent="-233363" algn="l" rtl="0" eaLnBrk="0" fontAlgn="base" hangingPunct="0">
        <a:spcBef>
          <a:spcPct val="50000"/>
        </a:spcBef>
        <a:spcAft>
          <a:spcPct val="0"/>
        </a:spcAft>
        <a:buClr>
          <a:srgbClr val="FAFD00"/>
        </a:buClr>
        <a:buSzPct val="100000"/>
        <a:buFont typeface="Symbol" charset="0"/>
        <a:buChar char="·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4213" indent="-22860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SzPct val="120000"/>
        <a:buFont typeface="Symbol" charset="0"/>
        <a:buChar char="-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38238" indent="-223838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SzPct val="80000"/>
        <a:buFont typeface="Symbol" charset="0"/>
        <a:buChar char="-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543050" indent="-17145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SzPct val="80000"/>
        <a:buFont typeface="Symbol" charset="0"/>
        <a:buChar char="-"/>
        <a:defRPr>
          <a:solidFill>
            <a:schemeClr val="tx1"/>
          </a:solidFill>
          <a:latin typeface="+mn-lt"/>
          <a:ea typeface="ＭＳ Ｐゴシック" charset="0"/>
        </a:defRPr>
      </a:lvl4pPr>
      <a:lvl5pPr marL="2000250" indent="-17145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SzPct val="80000"/>
        <a:buFont typeface="Symbol" charset="0"/>
        <a:buChar char="-"/>
        <a:defRPr>
          <a:solidFill>
            <a:schemeClr val="tx1"/>
          </a:solidFill>
          <a:latin typeface="+mn-lt"/>
          <a:ea typeface="ＭＳ Ｐゴシック" charset="0"/>
        </a:defRPr>
      </a:lvl5pPr>
      <a:lvl6pPr marL="2457450" indent="-17145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SzPct val="80000"/>
        <a:buFont typeface="Symbol" pitchFamily="18" charset="2"/>
        <a:buChar char="-"/>
        <a:defRPr>
          <a:solidFill>
            <a:schemeClr val="tx1"/>
          </a:solidFill>
          <a:latin typeface="+mn-lt"/>
        </a:defRPr>
      </a:lvl6pPr>
      <a:lvl7pPr marL="2914650" indent="-17145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SzPct val="80000"/>
        <a:buFont typeface="Symbol" pitchFamily="18" charset="2"/>
        <a:buChar char="-"/>
        <a:defRPr>
          <a:solidFill>
            <a:schemeClr val="tx1"/>
          </a:solidFill>
          <a:latin typeface="+mn-lt"/>
        </a:defRPr>
      </a:lvl7pPr>
      <a:lvl8pPr marL="3371850" indent="-17145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SzPct val="80000"/>
        <a:buFont typeface="Symbol" pitchFamily="18" charset="2"/>
        <a:buChar char="-"/>
        <a:defRPr>
          <a:solidFill>
            <a:schemeClr val="tx1"/>
          </a:solidFill>
          <a:latin typeface="+mn-lt"/>
        </a:defRPr>
      </a:lvl8pPr>
      <a:lvl9pPr marL="3829050" indent="-17145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SzPct val="80000"/>
        <a:buFont typeface="Symbol" pitchFamily="18" charset="2"/>
        <a:buChar char="-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9713" y="212725"/>
            <a:ext cx="7921625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9713" y="1138238"/>
            <a:ext cx="9121775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320675" y="854075"/>
            <a:ext cx="8880475" cy="69850"/>
          </a:xfrm>
          <a:custGeom>
            <a:avLst/>
            <a:gdLst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V="1">
            <a:off x="239713" y="5973763"/>
            <a:ext cx="912177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9713" y="6045200"/>
            <a:ext cx="20812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 b="0" i="0">
                <a:solidFill>
                  <a:srgbClr val="000000"/>
                </a:solidFill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Sept 14, 2007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045200"/>
            <a:ext cx="30416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 i="0">
                <a:solidFill>
                  <a:srgbClr val="000000"/>
                </a:solidFill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CS 572</a:t>
            </a: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80275" y="6045200"/>
            <a:ext cx="20812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 i="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94BD3E8-C4AD-294E-9092-CA86BD39C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3321" name="Group 10"/>
          <p:cNvGrpSpPr>
            <a:grpSpLocks/>
          </p:cNvGrpSpPr>
          <p:nvPr userDrawn="1"/>
        </p:nvGrpSpPr>
        <p:grpSpPr bwMode="auto">
          <a:xfrm>
            <a:off x="8480425" y="71438"/>
            <a:ext cx="960438" cy="896937"/>
            <a:chOff x="96" y="65"/>
            <a:chExt cx="576" cy="606"/>
          </a:xfrm>
        </p:grpSpPr>
        <p:pic>
          <p:nvPicPr>
            <p:cNvPr id="13322" name="Picture 11" descr="logo-w-4-color-network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65"/>
              <a:ext cx="528" cy="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12" descr="cornell-logo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528"/>
              <a:ext cx="528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</p:sldLayoutIdLst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o"/>
        <a:defRPr sz="26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n"/>
        <a:defRPr sz="2300">
          <a:solidFill>
            <a:schemeClr val="tx1"/>
          </a:solidFill>
          <a:latin typeface="+mn-lt"/>
          <a:ea typeface="ＭＳ Ｐゴシック" charset="0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o"/>
        <a:defRPr sz="2300">
          <a:solidFill>
            <a:schemeClr val="tx1"/>
          </a:solidFill>
          <a:latin typeface="+mn-lt"/>
          <a:ea typeface="ＭＳ Ｐゴシック" charset="0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1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1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1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1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9713" y="212725"/>
            <a:ext cx="793750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9713" y="1066800"/>
            <a:ext cx="9040812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338" y="6045200"/>
            <a:ext cx="20002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i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045200"/>
            <a:ext cx="3041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 i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40613" y="6045200"/>
            <a:ext cx="20002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i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0A50E670-6384-D343-89BC-08A3D433D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52583" name="Picture 9" descr="cornell-logo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6045200"/>
            <a:ext cx="879475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4" name="Rectangle 15"/>
          <p:cNvSpPr>
            <a:spLocks noChangeArrowheads="1"/>
          </p:cNvSpPr>
          <p:nvPr userDrawn="1"/>
        </p:nvSpPr>
        <p:spPr bwMode="auto">
          <a:xfrm>
            <a:off x="320675" y="854075"/>
            <a:ext cx="5280025" cy="69850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52585" name="Line 16"/>
          <p:cNvSpPr>
            <a:spLocks noChangeShapeType="1"/>
          </p:cNvSpPr>
          <p:nvPr userDrawn="1"/>
        </p:nvSpPr>
        <p:spPr bwMode="auto">
          <a:xfrm>
            <a:off x="5521325" y="889000"/>
            <a:ext cx="37592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2586" name="Picture 17" descr="C:\Documents and Settings\Lukas\Desktop\Cornell_logo_new_image.jpg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475" y="212725"/>
            <a:ext cx="517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7" name="Picture 2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39713"/>
            <a:ext cx="80010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003925"/>
            <a:ext cx="203835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0" i="0">
                <a:solidFill>
                  <a:srgbClr val="000000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015038"/>
            <a:ext cx="3105150" cy="24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 i="0">
                <a:solidFill>
                  <a:srgbClr val="000000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0225" y="5856288"/>
            <a:ext cx="21717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 i="0">
                <a:solidFill>
                  <a:srgbClr val="000000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1589FCEB-1A1A-4543-B859-192E6F1BB1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11113" y="1158875"/>
            <a:ext cx="9588500" cy="0"/>
          </a:xfrm>
          <a:prstGeom prst="line">
            <a:avLst/>
          </a:prstGeom>
          <a:noFill/>
          <a:ln w="25400">
            <a:solidFill>
              <a:srgbClr val="001F7E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600" i="0">
              <a:solidFill>
                <a:srgbClr val="FC0128"/>
              </a:solidFill>
            </a:endParaRPr>
          </a:p>
        </p:txBody>
      </p:sp>
      <p:sp>
        <p:nvSpPr>
          <p:cNvPr id="15360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47750" y="265113"/>
            <a:ext cx="76708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20775" y="1066800"/>
            <a:ext cx="7593013" cy="456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Text Body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</p:sldLayoutIdLst>
  <p:transition xmlns:p14="http://schemas.microsoft.com/office/powerpoint/2010/main">
    <p:wipe dir="r"/>
  </p:transition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</a:defRPr>
      </a:lvl9pPr>
    </p:titleStyle>
    <p:bodyStyle>
      <a:lvl1pPr marL="225425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2000" b="1">
          <a:solidFill>
            <a:srgbClr val="063DE8"/>
          </a:solidFill>
          <a:latin typeface="+mn-lt"/>
          <a:ea typeface="+mn-ea"/>
          <a:cs typeface="ＭＳ Ｐゴシック" charset="0"/>
        </a:defRPr>
      </a:lvl1pPr>
      <a:lvl2pPr marL="917575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defRPr sz="2000" b="1">
          <a:solidFill>
            <a:srgbClr val="063DE8"/>
          </a:solidFill>
          <a:latin typeface="+mn-lt"/>
          <a:ea typeface="+mn-ea"/>
        </a:defRPr>
      </a:lvl2pPr>
      <a:lvl3pPr marL="1260475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defRPr sz="1600" b="1">
          <a:solidFill>
            <a:srgbClr val="063DE8"/>
          </a:solidFill>
          <a:latin typeface="+mn-lt"/>
          <a:ea typeface="+mn-ea"/>
        </a:defRPr>
      </a:lvl3pPr>
      <a:lvl4pPr marL="1546225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defRPr sz="1400" b="1">
          <a:solidFill>
            <a:srgbClr val="063DE8"/>
          </a:solidFill>
          <a:latin typeface="+mn-lt"/>
          <a:ea typeface="+mn-ea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400" b="1">
          <a:solidFill>
            <a:srgbClr val="063DE8"/>
          </a:solidFill>
          <a:latin typeface="+mn-lt"/>
          <a:ea typeface="+mn-ea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  <a:ea typeface="+mn-ea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  <a:ea typeface="+mn-ea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  <a:ea typeface="+mn-ea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6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022350"/>
            <a:ext cx="7219950" cy="3868738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US">
                <a:latin typeface="Arial" charset="0"/>
                <a:cs typeface="+mj-cs"/>
              </a:rPr>
              <a:t>Insights from Statistical Physics</a:t>
            </a:r>
            <a:br>
              <a:rPr lang="en-US">
                <a:latin typeface="Arial" charset="0"/>
                <a:cs typeface="+mj-cs"/>
              </a:rPr>
            </a:br>
            <a:r>
              <a:rPr lang="en-US">
                <a:latin typeface="Arial" charset="0"/>
                <a:cs typeface="+mj-cs"/>
              </a:rPr>
              <a:t>into Computational Complexity</a:t>
            </a:r>
            <a:r>
              <a:rPr lang="en-US" sz="2400">
                <a:latin typeface="Arial" charset="0"/>
                <a:cs typeface="+mj-cs"/>
              </a:rPr>
              <a:t/>
            </a:r>
            <a:br>
              <a:rPr lang="en-US" sz="2400">
                <a:latin typeface="Arial" charset="0"/>
                <a:cs typeface="+mj-cs"/>
              </a:rPr>
            </a:br>
            <a:r>
              <a:rPr lang="en-US" sz="2400">
                <a:latin typeface="Arial" charset="0"/>
                <a:cs typeface="+mj-cs"/>
              </a:rPr>
              <a:t/>
            </a:r>
            <a:br>
              <a:rPr lang="en-US" sz="2400">
                <a:latin typeface="Arial" charset="0"/>
                <a:cs typeface="+mj-cs"/>
              </a:rPr>
            </a:br>
            <a:r>
              <a:rPr lang="en-US" sz="2400">
                <a:latin typeface="Arial" charset="0"/>
                <a:cs typeface="+mj-cs"/>
              </a:rPr>
              <a:t/>
            </a:r>
            <a:br>
              <a:rPr lang="en-US" sz="2400">
                <a:latin typeface="Arial" charset="0"/>
                <a:cs typeface="+mj-cs"/>
              </a:rPr>
            </a:br>
            <a:r>
              <a:rPr lang="en-US" sz="3200">
                <a:solidFill>
                  <a:srgbClr val="8CF4EA"/>
                </a:solidFill>
                <a:latin typeface="Arial" charset="0"/>
                <a:cs typeface="+mj-cs"/>
              </a:rPr>
              <a:t>Bart Selman </a:t>
            </a:r>
            <a:r>
              <a:rPr lang="en-US" sz="2400">
                <a:latin typeface="Arial" charset="0"/>
                <a:cs typeface="+mj-cs"/>
              </a:rPr>
              <a:t/>
            </a:r>
            <a:br>
              <a:rPr lang="en-US" sz="2400">
                <a:latin typeface="Arial" charset="0"/>
                <a:cs typeface="+mj-cs"/>
              </a:rPr>
            </a:br>
            <a:r>
              <a:rPr lang="en-US" sz="2400">
                <a:solidFill>
                  <a:srgbClr val="8CF4EA"/>
                </a:solidFill>
                <a:latin typeface="Arial" charset="0"/>
                <a:cs typeface="+mj-cs"/>
              </a:rPr>
              <a:t/>
            </a:r>
            <a:br>
              <a:rPr lang="en-US" sz="2400">
                <a:solidFill>
                  <a:srgbClr val="8CF4EA"/>
                </a:solidFill>
                <a:latin typeface="Arial" charset="0"/>
                <a:cs typeface="+mj-cs"/>
              </a:rPr>
            </a:br>
            <a:r>
              <a:rPr lang="en-US" sz="2400">
                <a:solidFill>
                  <a:srgbClr val="8CF4EA"/>
                </a:solidFill>
                <a:latin typeface="Arial" charset="0"/>
                <a:cs typeface="+mj-cs"/>
              </a:rPr>
              <a:t>Cornell University</a:t>
            </a:r>
            <a:br>
              <a:rPr lang="en-US" sz="2400">
                <a:solidFill>
                  <a:srgbClr val="8CF4EA"/>
                </a:solidFill>
                <a:latin typeface="Arial" charset="0"/>
                <a:cs typeface="+mj-cs"/>
              </a:rPr>
            </a:br>
            <a:r>
              <a:rPr lang="en-US" sz="2400">
                <a:solidFill>
                  <a:srgbClr val="8CF4EA"/>
                </a:solidFill>
                <a:latin typeface="Arial" charset="0"/>
                <a:cs typeface="+mj-cs"/>
              </a:rPr>
              <a:t/>
            </a:r>
            <a:br>
              <a:rPr lang="en-US" sz="2400">
                <a:solidFill>
                  <a:srgbClr val="8CF4EA"/>
                </a:solidFill>
                <a:latin typeface="Arial" charset="0"/>
                <a:cs typeface="+mj-cs"/>
              </a:rPr>
            </a:br>
            <a:r>
              <a:rPr lang="en-US" sz="2400">
                <a:solidFill>
                  <a:srgbClr val="8CF4EA"/>
                </a:solidFill>
                <a:latin typeface="Arial" charset="0"/>
                <a:cs typeface="+mj-cs"/>
              </a:rPr>
              <a:t>Joint with Scott Kirkpatrick (IBM Research)</a:t>
            </a:r>
            <a:endParaRPr lang="en-US" sz="2400">
              <a:solidFill>
                <a:schemeClr val="tx2"/>
              </a:solidFill>
              <a:latin typeface="Arial" charset="0"/>
              <a:cs typeface="+mj-cs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403600" y="387350"/>
            <a:ext cx="28781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Satisfiability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5975" y="1114425"/>
            <a:ext cx="8528050" cy="5229225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n-cs"/>
              </a:rPr>
              <a:t>SAT: Given a formula in propositional calculus, is there an assignment to its variables making it true?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We consider clausal form, e.g.:</a:t>
            </a:r>
          </a:p>
          <a:p>
            <a:pPr>
              <a:buFont typeface="Symbol" charset="0"/>
              <a:buNone/>
              <a:defRPr/>
            </a:pPr>
            <a:r>
              <a:rPr lang="en-US" sz="3200">
                <a:latin typeface="Symbol" charset="0"/>
                <a:cs typeface="+mn-cs"/>
              </a:rPr>
              <a:t>	</a:t>
            </a:r>
            <a:r>
              <a:rPr lang="en-US" sz="3200" b="1">
                <a:latin typeface="Symbol" charset="0"/>
                <a:cs typeface="+mn-cs"/>
              </a:rPr>
              <a:t>(</a:t>
            </a:r>
            <a:r>
              <a:rPr lang="en-US" i="1">
                <a:latin typeface="Arial" charset="0"/>
                <a:cs typeface="+mn-cs"/>
              </a:rPr>
              <a:t>a       b    c</a:t>
            </a:r>
            <a:r>
              <a:rPr lang="en-US" sz="3200" b="1">
                <a:latin typeface="Symbol" charset="0"/>
                <a:cs typeface="+mn-cs"/>
              </a:rPr>
              <a:t>)     (   </a:t>
            </a:r>
            <a:r>
              <a:rPr lang="en-US" i="1">
                <a:latin typeface="Arial" charset="0"/>
                <a:cs typeface="+mn-cs"/>
              </a:rPr>
              <a:t>b    d</a:t>
            </a:r>
            <a:r>
              <a:rPr lang="en-US" sz="3200" b="1">
                <a:latin typeface="Symbol" charset="0"/>
                <a:cs typeface="+mn-cs"/>
              </a:rPr>
              <a:t>      (</a:t>
            </a:r>
            <a:r>
              <a:rPr lang="en-US" i="1">
                <a:latin typeface="Arial" charset="0"/>
                <a:cs typeface="+mn-cs"/>
              </a:rPr>
              <a:t>b    c    e</a:t>
            </a:r>
            <a:r>
              <a:rPr lang="en-US" sz="3200" b="1">
                <a:latin typeface="Symbol" charset="0"/>
                <a:cs typeface="+mn-cs"/>
              </a:rPr>
              <a:t>)     . . .</a:t>
            </a:r>
            <a:endParaRPr lang="en-US">
              <a:latin typeface="Symbol" charset="0"/>
              <a:cs typeface="+mn-cs"/>
            </a:endParaRPr>
          </a:p>
          <a:p>
            <a:pPr>
              <a:spcBef>
                <a:spcPct val="80000"/>
              </a:spcBef>
              <a:defRPr/>
            </a:pPr>
            <a:r>
              <a:rPr lang="en-US">
                <a:latin typeface="Arial" charset="0"/>
                <a:cs typeface="+mn-cs"/>
              </a:rPr>
              <a:t>Problem is NP-Complete. </a:t>
            </a:r>
            <a:r>
              <a:rPr lang="en-US" sz="2400">
                <a:latin typeface="Arial" charset="0"/>
                <a:cs typeface="+mn-cs"/>
              </a:rPr>
              <a:t>(Cook 1971)</a:t>
            </a:r>
            <a:endParaRPr lang="en-US">
              <a:latin typeface="Arial" charset="0"/>
              <a:cs typeface="+mn-cs"/>
            </a:endParaRP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Shows surprising </a:t>
            </a:r>
            <a:r>
              <a:rPr lang="ja-JP" altLang="en-US">
                <a:latin typeface="Arial" charset="0"/>
                <a:cs typeface="+mn-cs"/>
              </a:rPr>
              <a:t>“</a:t>
            </a:r>
            <a:r>
              <a:rPr lang="en-US">
                <a:latin typeface="Arial" charset="0"/>
                <a:cs typeface="+mn-cs"/>
              </a:rPr>
              <a:t>power</a:t>
            </a:r>
            <a:r>
              <a:rPr lang="ja-JP" altLang="en-US">
                <a:latin typeface="Arial" charset="0"/>
                <a:cs typeface="+mn-cs"/>
              </a:rPr>
              <a:t>”</a:t>
            </a:r>
            <a:r>
              <a:rPr lang="en-US">
                <a:latin typeface="Arial" charset="0"/>
                <a:cs typeface="+mn-cs"/>
              </a:rPr>
              <a:t> of SAT for encoding computational problems. 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2,000+ NP-complete problems identified so far.</a:t>
            </a:r>
          </a:p>
          <a:p>
            <a:pPr>
              <a:buFont typeface="Symbol" charset="0"/>
              <a:buNone/>
              <a:defRPr/>
            </a:pPr>
            <a:endParaRPr lang="en-US">
              <a:latin typeface="Arial" charset="0"/>
              <a:cs typeface="+mn-cs"/>
            </a:endParaRPr>
          </a:p>
        </p:txBody>
      </p:sp>
      <p:grpSp>
        <p:nvGrpSpPr>
          <p:cNvPr id="47107" name="Group 31"/>
          <p:cNvGrpSpPr>
            <a:grpSpLocks/>
          </p:cNvGrpSpPr>
          <p:nvPr/>
        </p:nvGrpSpPr>
        <p:grpSpPr bwMode="auto">
          <a:xfrm>
            <a:off x="1555750" y="2860675"/>
            <a:ext cx="5792788" cy="579438"/>
            <a:chOff x="980" y="1802"/>
            <a:chExt cx="3649" cy="365"/>
          </a:xfrm>
        </p:grpSpPr>
        <p:sp>
          <p:nvSpPr>
            <p:cNvPr id="47108" name="Freeform 4"/>
            <p:cNvSpPr>
              <a:spLocks/>
            </p:cNvSpPr>
            <p:nvPr/>
          </p:nvSpPr>
          <p:spPr bwMode="auto">
            <a:xfrm>
              <a:off x="1193" y="1950"/>
              <a:ext cx="143" cy="77"/>
            </a:xfrm>
            <a:custGeom>
              <a:avLst/>
              <a:gdLst>
                <a:gd name="T0" fmla="*/ 0 w 143"/>
                <a:gd name="T1" fmla="*/ 0 h 77"/>
                <a:gd name="T2" fmla="*/ 142 w 143"/>
                <a:gd name="T3" fmla="*/ 0 h 77"/>
                <a:gd name="T4" fmla="*/ 142 w 143"/>
                <a:gd name="T5" fmla="*/ 76 h 7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3" h="77">
                  <a:moveTo>
                    <a:pt x="0" y="0"/>
                  </a:moveTo>
                  <a:lnTo>
                    <a:pt x="142" y="0"/>
                  </a:lnTo>
                  <a:lnTo>
                    <a:pt x="142" y="76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7109" name="Group 7"/>
            <p:cNvGrpSpPr>
              <a:grpSpLocks/>
            </p:cNvGrpSpPr>
            <p:nvPr/>
          </p:nvGrpSpPr>
          <p:grpSpPr bwMode="auto">
            <a:xfrm>
              <a:off x="980" y="1909"/>
              <a:ext cx="131" cy="139"/>
              <a:chOff x="980" y="1909"/>
              <a:chExt cx="131" cy="139"/>
            </a:xfrm>
          </p:grpSpPr>
          <p:sp>
            <p:nvSpPr>
              <p:cNvPr id="22533" name="Line 5"/>
              <p:cNvSpPr>
                <a:spLocks noChangeShapeType="1"/>
              </p:cNvSpPr>
              <p:nvPr/>
            </p:nvSpPr>
            <p:spPr bwMode="auto">
              <a:xfrm>
                <a:off x="980" y="1909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  <p:sp>
            <p:nvSpPr>
              <p:cNvPr id="22534" name="Line 6"/>
              <p:cNvSpPr>
                <a:spLocks noChangeShapeType="1"/>
              </p:cNvSpPr>
              <p:nvPr/>
            </p:nvSpPr>
            <p:spPr bwMode="auto">
              <a:xfrm flipH="1">
                <a:off x="1039" y="1909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</p:grpSp>
        <p:grpSp>
          <p:nvGrpSpPr>
            <p:cNvPr id="47110" name="Group 10"/>
            <p:cNvGrpSpPr>
              <a:grpSpLocks/>
            </p:cNvGrpSpPr>
            <p:nvPr/>
          </p:nvGrpSpPr>
          <p:grpSpPr bwMode="auto">
            <a:xfrm>
              <a:off x="1559" y="1909"/>
              <a:ext cx="131" cy="139"/>
              <a:chOff x="1559" y="1909"/>
              <a:chExt cx="131" cy="139"/>
            </a:xfrm>
          </p:grpSpPr>
          <p:sp>
            <p:nvSpPr>
              <p:cNvPr id="22536" name="Line 8"/>
              <p:cNvSpPr>
                <a:spLocks noChangeShapeType="1"/>
              </p:cNvSpPr>
              <p:nvPr/>
            </p:nvSpPr>
            <p:spPr bwMode="auto">
              <a:xfrm>
                <a:off x="1559" y="1909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  <p:sp>
            <p:nvSpPr>
              <p:cNvPr id="22537" name="Line 9"/>
              <p:cNvSpPr>
                <a:spLocks noChangeShapeType="1"/>
              </p:cNvSpPr>
              <p:nvPr/>
            </p:nvSpPr>
            <p:spPr bwMode="auto">
              <a:xfrm flipH="1">
                <a:off x="1618" y="1909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</p:grpSp>
        <p:grpSp>
          <p:nvGrpSpPr>
            <p:cNvPr id="47111" name="Group 13"/>
            <p:cNvGrpSpPr>
              <a:grpSpLocks/>
            </p:cNvGrpSpPr>
            <p:nvPr/>
          </p:nvGrpSpPr>
          <p:grpSpPr bwMode="auto">
            <a:xfrm>
              <a:off x="2025" y="1908"/>
              <a:ext cx="131" cy="139"/>
              <a:chOff x="2025" y="1908"/>
              <a:chExt cx="131" cy="139"/>
            </a:xfrm>
          </p:grpSpPr>
          <p:sp>
            <p:nvSpPr>
              <p:cNvPr id="22539" name="Line 11"/>
              <p:cNvSpPr>
                <a:spLocks noChangeShapeType="1"/>
              </p:cNvSpPr>
              <p:nvPr/>
            </p:nvSpPr>
            <p:spPr bwMode="auto">
              <a:xfrm flipV="1">
                <a:off x="2025" y="1908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  <p:sp>
            <p:nvSpPr>
              <p:cNvPr id="22540" name="Line 12"/>
              <p:cNvSpPr>
                <a:spLocks noChangeShapeType="1"/>
              </p:cNvSpPr>
              <p:nvPr/>
            </p:nvSpPr>
            <p:spPr bwMode="auto">
              <a:xfrm flipH="1" flipV="1">
                <a:off x="2084" y="1908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</p:grpSp>
        <p:sp>
          <p:nvSpPr>
            <p:cNvPr id="47112" name="Freeform 14"/>
            <p:cNvSpPr>
              <a:spLocks/>
            </p:cNvSpPr>
            <p:nvPr/>
          </p:nvSpPr>
          <p:spPr bwMode="auto">
            <a:xfrm>
              <a:off x="2361" y="1950"/>
              <a:ext cx="143" cy="77"/>
            </a:xfrm>
            <a:custGeom>
              <a:avLst/>
              <a:gdLst>
                <a:gd name="T0" fmla="*/ 0 w 143"/>
                <a:gd name="T1" fmla="*/ 0 h 77"/>
                <a:gd name="T2" fmla="*/ 142 w 143"/>
                <a:gd name="T3" fmla="*/ 0 h 77"/>
                <a:gd name="T4" fmla="*/ 142 w 143"/>
                <a:gd name="T5" fmla="*/ 76 h 7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3" h="77">
                  <a:moveTo>
                    <a:pt x="0" y="0"/>
                  </a:moveTo>
                  <a:lnTo>
                    <a:pt x="142" y="0"/>
                  </a:lnTo>
                  <a:lnTo>
                    <a:pt x="142" y="76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7113" name="Group 17"/>
            <p:cNvGrpSpPr>
              <a:grpSpLocks/>
            </p:cNvGrpSpPr>
            <p:nvPr/>
          </p:nvGrpSpPr>
          <p:grpSpPr bwMode="auto">
            <a:xfrm>
              <a:off x="2727" y="1909"/>
              <a:ext cx="131" cy="139"/>
              <a:chOff x="2727" y="1909"/>
              <a:chExt cx="131" cy="139"/>
            </a:xfrm>
          </p:grpSpPr>
          <p:sp>
            <p:nvSpPr>
              <p:cNvPr id="22543" name="Line 15"/>
              <p:cNvSpPr>
                <a:spLocks noChangeShapeType="1"/>
              </p:cNvSpPr>
              <p:nvPr/>
            </p:nvSpPr>
            <p:spPr bwMode="auto">
              <a:xfrm>
                <a:off x="2727" y="1909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  <p:sp>
            <p:nvSpPr>
              <p:cNvPr id="22544" name="Line 16"/>
              <p:cNvSpPr>
                <a:spLocks noChangeShapeType="1"/>
              </p:cNvSpPr>
              <p:nvPr/>
            </p:nvSpPr>
            <p:spPr bwMode="auto">
              <a:xfrm flipH="1">
                <a:off x="2786" y="1909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</p:grpSp>
        <p:grpSp>
          <p:nvGrpSpPr>
            <p:cNvPr id="47114" name="Group 20"/>
            <p:cNvGrpSpPr>
              <a:grpSpLocks/>
            </p:cNvGrpSpPr>
            <p:nvPr/>
          </p:nvGrpSpPr>
          <p:grpSpPr bwMode="auto">
            <a:xfrm>
              <a:off x="3203" y="1908"/>
              <a:ext cx="131" cy="139"/>
              <a:chOff x="3203" y="1908"/>
              <a:chExt cx="131" cy="139"/>
            </a:xfrm>
          </p:grpSpPr>
          <p:sp>
            <p:nvSpPr>
              <p:cNvPr id="22546" name="Line 18"/>
              <p:cNvSpPr>
                <a:spLocks noChangeShapeType="1"/>
              </p:cNvSpPr>
              <p:nvPr/>
            </p:nvSpPr>
            <p:spPr bwMode="auto">
              <a:xfrm flipV="1">
                <a:off x="3203" y="1908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  <p:sp>
            <p:nvSpPr>
              <p:cNvPr id="22547" name="Line 19"/>
              <p:cNvSpPr>
                <a:spLocks noChangeShapeType="1"/>
              </p:cNvSpPr>
              <p:nvPr/>
            </p:nvSpPr>
            <p:spPr bwMode="auto">
              <a:xfrm flipH="1" flipV="1">
                <a:off x="3262" y="1908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</p:grpSp>
        <p:grpSp>
          <p:nvGrpSpPr>
            <p:cNvPr id="47115" name="Group 23"/>
            <p:cNvGrpSpPr>
              <a:grpSpLocks/>
            </p:cNvGrpSpPr>
            <p:nvPr/>
          </p:nvGrpSpPr>
          <p:grpSpPr bwMode="auto">
            <a:xfrm>
              <a:off x="3690" y="1909"/>
              <a:ext cx="131" cy="139"/>
              <a:chOff x="3690" y="1909"/>
              <a:chExt cx="131" cy="139"/>
            </a:xfrm>
          </p:grpSpPr>
          <p:sp>
            <p:nvSpPr>
              <p:cNvPr id="22549" name="Line 21"/>
              <p:cNvSpPr>
                <a:spLocks noChangeShapeType="1"/>
              </p:cNvSpPr>
              <p:nvPr/>
            </p:nvSpPr>
            <p:spPr bwMode="auto">
              <a:xfrm>
                <a:off x="3690" y="1909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  <p:sp>
            <p:nvSpPr>
              <p:cNvPr id="22550" name="Line 22"/>
              <p:cNvSpPr>
                <a:spLocks noChangeShapeType="1"/>
              </p:cNvSpPr>
              <p:nvPr/>
            </p:nvSpPr>
            <p:spPr bwMode="auto">
              <a:xfrm flipH="1">
                <a:off x="3749" y="1909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</p:grpSp>
        <p:grpSp>
          <p:nvGrpSpPr>
            <p:cNvPr id="47116" name="Group 26"/>
            <p:cNvGrpSpPr>
              <a:grpSpLocks/>
            </p:cNvGrpSpPr>
            <p:nvPr/>
          </p:nvGrpSpPr>
          <p:grpSpPr bwMode="auto">
            <a:xfrm>
              <a:off x="4059" y="1909"/>
              <a:ext cx="131" cy="139"/>
              <a:chOff x="4059" y="1909"/>
              <a:chExt cx="131" cy="139"/>
            </a:xfrm>
          </p:grpSpPr>
          <p:sp>
            <p:nvSpPr>
              <p:cNvPr id="22552" name="Line 24"/>
              <p:cNvSpPr>
                <a:spLocks noChangeShapeType="1"/>
              </p:cNvSpPr>
              <p:nvPr/>
            </p:nvSpPr>
            <p:spPr bwMode="auto">
              <a:xfrm>
                <a:off x="4059" y="1909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  <p:sp>
            <p:nvSpPr>
              <p:cNvPr id="22553" name="Line 25"/>
              <p:cNvSpPr>
                <a:spLocks noChangeShapeType="1"/>
              </p:cNvSpPr>
              <p:nvPr/>
            </p:nvSpPr>
            <p:spPr bwMode="auto">
              <a:xfrm flipH="1">
                <a:off x="4118" y="1909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</p:grpSp>
        <p:grpSp>
          <p:nvGrpSpPr>
            <p:cNvPr id="47117" name="Group 29"/>
            <p:cNvGrpSpPr>
              <a:grpSpLocks/>
            </p:cNvGrpSpPr>
            <p:nvPr/>
          </p:nvGrpSpPr>
          <p:grpSpPr bwMode="auto">
            <a:xfrm>
              <a:off x="4498" y="1908"/>
              <a:ext cx="131" cy="139"/>
              <a:chOff x="4498" y="1908"/>
              <a:chExt cx="131" cy="139"/>
            </a:xfrm>
          </p:grpSpPr>
          <p:sp>
            <p:nvSpPr>
              <p:cNvPr id="22555" name="Line 27"/>
              <p:cNvSpPr>
                <a:spLocks noChangeShapeType="1"/>
              </p:cNvSpPr>
              <p:nvPr/>
            </p:nvSpPr>
            <p:spPr bwMode="auto">
              <a:xfrm flipV="1">
                <a:off x="4498" y="1908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  <p:sp>
            <p:nvSpPr>
              <p:cNvPr id="22556" name="Line 28"/>
              <p:cNvSpPr>
                <a:spLocks noChangeShapeType="1"/>
              </p:cNvSpPr>
              <p:nvPr/>
            </p:nvSpPr>
            <p:spPr bwMode="auto">
              <a:xfrm flipH="1" flipV="1">
                <a:off x="4557" y="1908"/>
                <a:ext cx="72" cy="13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</p:grpSp>
        <p:sp>
          <p:nvSpPr>
            <p:cNvPr id="11279" name="Rectangle 30"/>
            <p:cNvSpPr>
              <a:spLocks noChangeArrowheads="1"/>
            </p:cNvSpPr>
            <p:nvPr/>
          </p:nvSpPr>
          <p:spPr bwMode="auto">
            <a:xfrm>
              <a:off x="3002" y="1802"/>
              <a:ext cx="20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3200" i="0">
                  <a:solidFill>
                    <a:schemeClr val="tx1"/>
                  </a:solidFill>
                  <a:latin typeface="Symbol" charset="0"/>
                  <a:cs typeface="+mn-cs"/>
                </a:rPr>
                <a:t>)</a:t>
              </a:r>
            </a:p>
          </p:txBody>
        </p:sp>
      </p:grp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3124200" y="12700"/>
            <a:ext cx="4419600" cy="6388100"/>
            <a:chOff x="3120" y="864"/>
            <a:chExt cx="2496" cy="3357"/>
          </a:xfrm>
        </p:grpSpPr>
        <p:pic>
          <p:nvPicPr>
            <p:cNvPr id="49154" name="Picture 5" descr="msotw9_temp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0" t="1613" r="5917"/>
            <a:stretch>
              <a:fillRect/>
            </a:stretch>
          </p:blipFill>
          <p:spPr bwMode="auto">
            <a:xfrm>
              <a:off x="3120" y="864"/>
              <a:ext cx="2496" cy="2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155" name="Line 6"/>
            <p:cNvSpPr>
              <a:spLocks noChangeShapeType="1"/>
            </p:cNvSpPr>
            <p:nvPr/>
          </p:nvSpPr>
          <p:spPr bwMode="auto">
            <a:xfrm flipV="1">
              <a:off x="3460" y="2517"/>
              <a:ext cx="1663" cy="1044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56" name="Line 7"/>
            <p:cNvSpPr>
              <a:spLocks noChangeShapeType="1"/>
            </p:cNvSpPr>
            <p:nvPr/>
          </p:nvSpPr>
          <p:spPr bwMode="auto">
            <a:xfrm flipH="1">
              <a:off x="3491" y="2943"/>
              <a:ext cx="1632" cy="657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57" name="Line 8"/>
            <p:cNvSpPr>
              <a:spLocks noChangeShapeType="1"/>
            </p:cNvSpPr>
            <p:nvPr/>
          </p:nvSpPr>
          <p:spPr bwMode="auto">
            <a:xfrm flipH="1">
              <a:off x="3460" y="3329"/>
              <a:ext cx="1663" cy="194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58" name="Line 9"/>
            <p:cNvSpPr>
              <a:spLocks noChangeShapeType="1"/>
            </p:cNvSpPr>
            <p:nvPr/>
          </p:nvSpPr>
          <p:spPr bwMode="auto">
            <a:xfrm flipH="1">
              <a:off x="3491" y="1396"/>
              <a:ext cx="1632" cy="2165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59" name="Freeform 10"/>
            <p:cNvSpPr>
              <a:spLocks/>
            </p:cNvSpPr>
            <p:nvPr/>
          </p:nvSpPr>
          <p:spPr bwMode="auto">
            <a:xfrm>
              <a:off x="3460" y="971"/>
              <a:ext cx="735" cy="2590"/>
            </a:xfrm>
            <a:custGeom>
              <a:avLst/>
              <a:gdLst>
                <a:gd name="T0" fmla="*/ 735 w 1104"/>
                <a:gd name="T1" fmla="*/ 0 h 3216"/>
                <a:gd name="T2" fmla="*/ 639 w 1104"/>
                <a:gd name="T3" fmla="*/ 1044 h 3216"/>
                <a:gd name="T4" fmla="*/ 511 w 1104"/>
                <a:gd name="T5" fmla="*/ 1933 h 3216"/>
                <a:gd name="T6" fmla="*/ 352 w 1104"/>
                <a:gd name="T7" fmla="*/ 2397 h 3216"/>
                <a:gd name="T8" fmla="*/ 0 w 1104"/>
                <a:gd name="T9" fmla="*/ 2590 h 32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4"/>
                <a:gd name="T16" fmla="*/ 0 h 3216"/>
                <a:gd name="T17" fmla="*/ 1104 w 1104"/>
                <a:gd name="T18" fmla="*/ 3216 h 32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4" h="3216">
                  <a:moveTo>
                    <a:pt x="1104" y="0"/>
                  </a:moveTo>
                  <a:cubicBezTo>
                    <a:pt x="1060" y="448"/>
                    <a:pt x="1016" y="896"/>
                    <a:pt x="960" y="1296"/>
                  </a:cubicBezTo>
                  <a:cubicBezTo>
                    <a:pt x="904" y="1696"/>
                    <a:pt x="840" y="2120"/>
                    <a:pt x="768" y="2400"/>
                  </a:cubicBezTo>
                  <a:cubicBezTo>
                    <a:pt x="696" y="2680"/>
                    <a:pt x="656" y="2840"/>
                    <a:pt x="528" y="2976"/>
                  </a:cubicBezTo>
                  <a:cubicBezTo>
                    <a:pt x="400" y="3112"/>
                    <a:pt x="88" y="3176"/>
                    <a:pt x="0" y="3216"/>
                  </a:cubicBezTo>
                </a:path>
              </a:pathLst>
            </a:custGeom>
            <a:noFill/>
            <a:ln w="5715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0" name="Freeform 11"/>
            <p:cNvSpPr>
              <a:spLocks/>
            </p:cNvSpPr>
            <p:nvPr/>
          </p:nvSpPr>
          <p:spPr bwMode="auto">
            <a:xfrm>
              <a:off x="3460" y="971"/>
              <a:ext cx="1056" cy="2629"/>
            </a:xfrm>
            <a:custGeom>
              <a:avLst/>
              <a:gdLst>
                <a:gd name="T0" fmla="*/ 1056 w 1584"/>
                <a:gd name="T1" fmla="*/ 0 h 3264"/>
                <a:gd name="T2" fmla="*/ 960 w 1584"/>
                <a:gd name="T3" fmla="*/ 1083 h 3264"/>
                <a:gd name="T4" fmla="*/ 800 w 1584"/>
                <a:gd name="T5" fmla="*/ 1894 h 3264"/>
                <a:gd name="T6" fmla="*/ 576 w 1584"/>
                <a:gd name="T7" fmla="*/ 2358 h 3264"/>
                <a:gd name="T8" fmla="*/ 0 w 1584"/>
                <a:gd name="T9" fmla="*/ 2629 h 3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84"/>
                <a:gd name="T16" fmla="*/ 0 h 3264"/>
                <a:gd name="T17" fmla="*/ 1584 w 1584"/>
                <a:gd name="T18" fmla="*/ 3264 h 3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84" h="3264">
                  <a:moveTo>
                    <a:pt x="1584" y="0"/>
                  </a:moveTo>
                  <a:cubicBezTo>
                    <a:pt x="1544" y="476"/>
                    <a:pt x="1504" y="952"/>
                    <a:pt x="1440" y="1344"/>
                  </a:cubicBezTo>
                  <a:cubicBezTo>
                    <a:pt x="1376" y="1736"/>
                    <a:pt x="1296" y="2088"/>
                    <a:pt x="1200" y="2352"/>
                  </a:cubicBezTo>
                  <a:cubicBezTo>
                    <a:pt x="1104" y="2616"/>
                    <a:pt x="1064" y="2776"/>
                    <a:pt x="864" y="2928"/>
                  </a:cubicBezTo>
                  <a:cubicBezTo>
                    <a:pt x="664" y="3080"/>
                    <a:pt x="144" y="3208"/>
                    <a:pt x="0" y="3264"/>
                  </a:cubicBezTo>
                </a:path>
              </a:pathLst>
            </a:custGeom>
            <a:noFill/>
            <a:ln w="5715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1" name="Freeform 12"/>
            <p:cNvSpPr>
              <a:spLocks/>
            </p:cNvSpPr>
            <p:nvPr/>
          </p:nvSpPr>
          <p:spPr bwMode="auto">
            <a:xfrm>
              <a:off x="3460" y="971"/>
              <a:ext cx="1375" cy="2623"/>
            </a:xfrm>
            <a:custGeom>
              <a:avLst/>
              <a:gdLst>
                <a:gd name="T0" fmla="*/ 1375 w 2064"/>
                <a:gd name="T1" fmla="*/ 0 h 3256"/>
                <a:gd name="T2" fmla="*/ 1247 w 2064"/>
                <a:gd name="T3" fmla="*/ 1083 h 3256"/>
                <a:gd name="T4" fmla="*/ 1087 w 2064"/>
                <a:gd name="T5" fmla="*/ 1895 h 3256"/>
                <a:gd name="T6" fmla="*/ 831 w 2064"/>
                <a:gd name="T7" fmla="*/ 2397 h 3256"/>
                <a:gd name="T8" fmla="*/ 448 w 2064"/>
                <a:gd name="T9" fmla="*/ 2591 h 3256"/>
                <a:gd name="T10" fmla="*/ 0 w 2064"/>
                <a:gd name="T11" fmla="*/ 2591 h 32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64"/>
                <a:gd name="T19" fmla="*/ 0 h 3256"/>
                <a:gd name="T20" fmla="*/ 2064 w 2064"/>
                <a:gd name="T21" fmla="*/ 3256 h 32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64" h="3256">
                  <a:moveTo>
                    <a:pt x="2064" y="0"/>
                  </a:moveTo>
                  <a:cubicBezTo>
                    <a:pt x="2004" y="476"/>
                    <a:pt x="1944" y="952"/>
                    <a:pt x="1872" y="1344"/>
                  </a:cubicBezTo>
                  <a:cubicBezTo>
                    <a:pt x="1800" y="1736"/>
                    <a:pt x="1736" y="2080"/>
                    <a:pt x="1632" y="2352"/>
                  </a:cubicBezTo>
                  <a:cubicBezTo>
                    <a:pt x="1528" y="2624"/>
                    <a:pt x="1408" y="2832"/>
                    <a:pt x="1248" y="2976"/>
                  </a:cubicBezTo>
                  <a:cubicBezTo>
                    <a:pt x="1088" y="3120"/>
                    <a:pt x="880" y="3176"/>
                    <a:pt x="672" y="3216"/>
                  </a:cubicBezTo>
                  <a:cubicBezTo>
                    <a:pt x="464" y="3256"/>
                    <a:pt x="112" y="3216"/>
                    <a:pt x="0" y="3216"/>
                  </a:cubicBezTo>
                </a:path>
              </a:pathLst>
            </a:custGeom>
            <a:noFill/>
            <a:ln w="5715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2" name="Line 13"/>
            <p:cNvSpPr>
              <a:spLocks noChangeShapeType="1"/>
            </p:cNvSpPr>
            <p:nvPr/>
          </p:nvSpPr>
          <p:spPr bwMode="auto">
            <a:xfrm>
              <a:off x="3803" y="3904"/>
              <a:ext cx="224" cy="0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3" name="Line 14"/>
            <p:cNvSpPr>
              <a:spLocks noChangeShapeType="1"/>
            </p:cNvSpPr>
            <p:nvPr/>
          </p:nvSpPr>
          <p:spPr bwMode="auto">
            <a:xfrm>
              <a:off x="3803" y="4097"/>
              <a:ext cx="224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4" name="Text Box 15"/>
            <p:cNvSpPr txBox="1">
              <a:spLocks noChangeArrowheads="1"/>
            </p:cNvSpPr>
            <p:nvPr/>
          </p:nvSpPr>
          <p:spPr bwMode="auto">
            <a:xfrm>
              <a:off x="4087" y="3835"/>
              <a:ext cx="6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>
                  <a:solidFill>
                    <a:schemeClr val="tx1"/>
                  </a:solidFill>
                </a:rPr>
                <a:t>exponential</a:t>
              </a:r>
            </a:p>
          </p:txBody>
        </p:sp>
        <p:sp>
          <p:nvSpPr>
            <p:cNvPr id="49165" name="Text Box 16"/>
            <p:cNvSpPr txBox="1">
              <a:spLocks noChangeArrowheads="1"/>
            </p:cNvSpPr>
            <p:nvPr/>
          </p:nvSpPr>
          <p:spPr bwMode="auto">
            <a:xfrm>
              <a:off x="4087" y="4029"/>
              <a:ext cx="65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>
                  <a:solidFill>
                    <a:schemeClr val="tx1"/>
                  </a:solidFill>
                </a:rPr>
                <a:t>polynomial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000">
                <a:solidFill>
                  <a:srgbClr val="000000"/>
                </a:solidFill>
              </a:rPr>
              <a:t>Sept 14, 2007</a:t>
            </a:r>
          </a:p>
        </p:txBody>
      </p:sp>
      <p:sp>
        <p:nvSpPr>
          <p:cNvPr id="5017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000">
                <a:solidFill>
                  <a:srgbClr val="000000"/>
                </a:solidFill>
              </a:rPr>
              <a:t>CS 572</a:t>
            </a:r>
          </a:p>
        </p:txBody>
      </p:sp>
      <p:sp>
        <p:nvSpPr>
          <p:cNvPr id="5017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fld id="{6F911AC5-562F-D342-B642-54D81346B2A4}" type="slidenum">
              <a:rPr lang="en-US" sz="1000">
                <a:solidFill>
                  <a:srgbClr val="000000"/>
                </a:solidFill>
              </a:rPr>
              <a:pPr/>
              <a:t>12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SAT: Worst-Case Complexity</a:t>
            </a:r>
          </a:p>
        </p:txBody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713" y="1138238"/>
            <a:ext cx="4924425" cy="4906962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>
                <a:solidFill>
                  <a:srgbClr val="CC3300"/>
                </a:solidFill>
                <a:latin typeface="Arial" charset="0"/>
              </a:rPr>
              <a:t>SAT is an NP-complete problem</a:t>
            </a:r>
          </a:p>
          <a:p>
            <a:pPr marL="1600200" lvl="3" indent="-228600" eaLnBrk="1" hangingPunct="1">
              <a:lnSpc>
                <a:spcPct val="90000"/>
              </a:lnSpc>
              <a:buFont typeface="Wingdings" charset="0"/>
              <a:buNone/>
            </a:pPr>
            <a:endParaRPr lang="en-US" sz="1800">
              <a:latin typeface="Arial" charset="0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en-US" sz="2400">
                <a:latin typeface="Arial" charset="0"/>
              </a:rPr>
              <a:t>Worst-case believed to be exponential (roughly 2</a:t>
            </a:r>
            <a:r>
              <a:rPr lang="en-US" sz="2400" baseline="30000">
                <a:latin typeface="Arial" charset="0"/>
              </a:rPr>
              <a:t>N</a:t>
            </a:r>
            <a:r>
              <a:rPr lang="en-US" sz="2400">
                <a:latin typeface="Arial" charset="0"/>
              </a:rPr>
              <a:t> for N variables)</a:t>
            </a:r>
          </a:p>
          <a:p>
            <a:pPr marL="1600200" lvl="3" indent="-228600" eaLnBrk="1" hangingPunct="1">
              <a:lnSpc>
                <a:spcPct val="90000"/>
              </a:lnSpc>
            </a:pPr>
            <a:endParaRPr lang="en-US" sz="1800">
              <a:latin typeface="Arial" charset="0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en-US" sz="2400">
                <a:latin typeface="Arial" charset="0"/>
              </a:rPr>
              <a:t>10,000+ problems in CS are NP-complete -- equally hard and </a:t>
            </a:r>
            <a:r>
              <a:rPr lang="ja-JP" altLang="en-US" sz="2400">
                <a:latin typeface="Arial" charset="0"/>
              </a:rPr>
              <a:t>“</a:t>
            </a:r>
            <a:r>
              <a:rPr lang="en-US" altLang="ja-JP" sz="2400">
                <a:latin typeface="Arial" charset="0"/>
              </a:rPr>
              <a:t>reducible</a:t>
            </a:r>
            <a:r>
              <a:rPr lang="ja-JP" altLang="en-US" sz="2400">
                <a:latin typeface="Arial" charset="0"/>
              </a:rPr>
              <a:t>”</a:t>
            </a:r>
            <a:r>
              <a:rPr lang="en-US" altLang="ja-JP" sz="2400">
                <a:latin typeface="Arial" charset="0"/>
              </a:rPr>
              <a:t> to one-another </a:t>
            </a:r>
            <a:r>
              <a:rPr lang="en-US" altLang="ja-JP" sz="2000">
                <a:latin typeface="Arial" charset="0"/>
              </a:rPr>
              <a:t>(e.g. planning, scheduling, protein folding, reasoning, traveling salesperson, …)</a:t>
            </a:r>
          </a:p>
          <a:p>
            <a:pPr marL="1600200" lvl="3" indent="-228600" eaLnBrk="1" hangingPunct="1">
              <a:lnSpc>
                <a:spcPct val="90000"/>
              </a:lnSpc>
            </a:pPr>
            <a:endParaRPr lang="en-US" sz="1800">
              <a:latin typeface="Arial" charset="0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en-US" sz="2400">
                <a:latin typeface="Arial" charset="0"/>
              </a:rPr>
              <a:t>P vs. NP --- $1M Clay Prize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280025" y="1000125"/>
            <a:ext cx="4160838" cy="4997450"/>
            <a:chOff x="3120" y="864"/>
            <a:chExt cx="2496" cy="3373"/>
          </a:xfrm>
        </p:grpSpPr>
        <p:pic>
          <p:nvPicPr>
            <p:cNvPr id="50183" name="Picture 5" descr="msotw9_temp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0" t="1613" r="5917"/>
            <a:stretch>
              <a:fillRect/>
            </a:stretch>
          </p:blipFill>
          <p:spPr bwMode="auto">
            <a:xfrm>
              <a:off x="3120" y="864"/>
              <a:ext cx="2496" cy="2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84" name="Line 6"/>
            <p:cNvSpPr>
              <a:spLocks noChangeShapeType="1"/>
            </p:cNvSpPr>
            <p:nvPr/>
          </p:nvSpPr>
          <p:spPr bwMode="auto">
            <a:xfrm flipV="1">
              <a:off x="3460" y="2517"/>
              <a:ext cx="1663" cy="1044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5" name="Line 7"/>
            <p:cNvSpPr>
              <a:spLocks noChangeShapeType="1"/>
            </p:cNvSpPr>
            <p:nvPr/>
          </p:nvSpPr>
          <p:spPr bwMode="auto">
            <a:xfrm flipH="1">
              <a:off x="3491" y="2943"/>
              <a:ext cx="1632" cy="657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6" name="Line 8"/>
            <p:cNvSpPr>
              <a:spLocks noChangeShapeType="1"/>
            </p:cNvSpPr>
            <p:nvPr/>
          </p:nvSpPr>
          <p:spPr bwMode="auto">
            <a:xfrm flipH="1">
              <a:off x="3460" y="3329"/>
              <a:ext cx="1663" cy="194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7" name="Line 9"/>
            <p:cNvSpPr>
              <a:spLocks noChangeShapeType="1"/>
            </p:cNvSpPr>
            <p:nvPr/>
          </p:nvSpPr>
          <p:spPr bwMode="auto">
            <a:xfrm flipH="1">
              <a:off x="3491" y="1396"/>
              <a:ext cx="1632" cy="2165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8" name="Freeform 10"/>
            <p:cNvSpPr>
              <a:spLocks/>
            </p:cNvSpPr>
            <p:nvPr/>
          </p:nvSpPr>
          <p:spPr bwMode="auto">
            <a:xfrm>
              <a:off x="3460" y="971"/>
              <a:ext cx="735" cy="2590"/>
            </a:xfrm>
            <a:custGeom>
              <a:avLst/>
              <a:gdLst>
                <a:gd name="T0" fmla="*/ 735 w 1104"/>
                <a:gd name="T1" fmla="*/ 0 h 3216"/>
                <a:gd name="T2" fmla="*/ 639 w 1104"/>
                <a:gd name="T3" fmla="*/ 1044 h 3216"/>
                <a:gd name="T4" fmla="*/ 511 w 1104"/>
                <a:gd name="T5" fmla="*/ 1933 h 3216"/>
                <a:gd name="T6" fmla="*/ 352 w 1104"/>
                <a:gd name="T7" fmla="*/ 2397 h 3216"/>
                <a:gd name="T8" fmla="*/ 0 w 1104"/>
                <a:gd name="T9" fmla="*/ 2590 h 32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4"/>
                <a:gd name="T16" fmla="*/ 0 h 3216"/>
                <a:gd name="T17" fmla="*/ 1104 w 1104"/>
                <a:gd name="T18" fmla="*/ 3216 h 32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4" h="3216">
                  <a:moveTo>
                    <a:pt x="1104" y="0"/>
                  </a:moveTo>
                  <a:cubicBezTo>
                    <a:pt x="1060" y="448"/>
                    <a:pt x="1016" y="896"/>
                    <a:pt x="960" y="1296"/>
                  </a:cubicBezTo>
                  <a:cubicBezTo>
                    <a:pt x="904" y="1696"/>
                    <a:pt x="840" y="2120"/>
                    <a:pt x="768" y="2400"/>
                  </a:cubicBezTo>
                  <a:cubicBezTo>
                    <a:pt x="696" y="2680"/>
                    <a:pt x="656" y="2840"/>
                    <a:pt x="528" y="2976"/>
                  </a:cubicBezTo>
                  <a:cubicBezTo>
                    <a:pt x="400" y="3112"/>
                    <a:pt x="88" y="3176"/>
                    <a:pt x="0" y="3216"/>
                  </a:cubicBezTo>
                </a:path>
              </a:pathLst>
            </a:custGeom>
            <a:noFill/>
            <a:ln w="5715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9" name="Freeform 11"/>
            <p:cNvSpPr>
              <a:spLocks/>
            </p:cNvSpPr>
            <p:nvPr/>
          </p:nvSpPr>
          <p:spPr bwMode="auto">
            <a:xfrm>
              <a:off x="3460" y="971"/>
              <a:ext cx="1056" cy="2629"/>
            </a:xfrm>
            <a:custGeom>
              <a:avLst/>
              <a:gdLst>
                <a:gd name="T0" fmla="*/ 1056 w 1584"/>
                <a:gd name="T1" fmla="*/ 0 h 3264"/>
                <a:gd name="T2" fmla="*/ 960 w 1584"/>
                <a:gd name="T3" fmla="*/ 1083 h 3264"/>
                <a:gd name="T4" fmla="*/ 800 w 1584"/>
                <a:gd name="T5" fmla="*/ 1894 h 3264"/>
                <a:gd name="T6" fmla="*/ 576 w 1584"/>
                <a:gd name="T7" fmla="*/ 2358 h 3264"/>
                <a:gd name="T8" fmla="*/ 0 w 1584"/>
                <a:gd name="T9" fmla="*/ 2629 h 3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84"/>
                <a:gd name="T16" fmla="*/ 0 h 3264"/>
                <a:gd name="T17" fmla="*/ 1584 w 1584"/>
                <a:gd name="T18" fmla="*/ 3264 h 3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84" h="3264">
                  <a:moveTo>
                    <a:pt x="1584" y="0"/>
                  </a:moveTo>
                  <a:cubicBezTo>
                    <a:pt x="1544" y="476"/>
                    <a:pt x="1504" y="952"/>
                    <a:pt x="1440" y="1344"/>
                  </a:cubicBezTo>
                  <a:cubicBezTo>
                    <a:pt x="1376" y="1736"/>
                    <a:pt x="1296" y="2088"/>
                    <a:pt x="1200" y="2352"/>
                  </a:cubicBezTo>
                  <a:cubicBezTo>
                    <a:pt x="1104" y="2616"/>
                    <a:pt x="1064" y="2776"/>
                    <a:pt x="864" y="2928"/>
                  </a:cubicBezTo>
                  <a:cubicBezTo>
                    <a:pt x="664" y="3080"/>
                    <a:pt x="144" y="3208"/>
                    <a:pt x="0" y="3264"/>
                  </a:cubicBezTo>
                </a:path>
              </a:pathLst>
            </a:custGeom>
            <a:noFill/>
            <a:ln w="5715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0" name="Freeform 12"/>
            <p:cNvSpPr>
              <a:spLocks/>
            </p:cNvSpPr>
            <p:nvPr/>
          </p:nvSpPr>
          <p:spPr bwMode="auto">
            <a:xfrm>
              <a:off x="3460" y="971"/>
              <a:ext cx="1375" cy="2623"/>
            </a:xfrm>
            <a:custGeom>
              <a:avLst/>
              <a:gdLst>
                <a:gd name="T0" fmla="*/ 1375 w 2064"/>
                <a:gd name="T1" fmla="*/ 0 h 3256"/>
                <a:gd name="T2" fmla="*/ 1247 w 2064"/>
                <a:gd name="T3" fmla="*/ 1083 h 3256"/>
                <a:gd name="T4" fmla="*/ 1087 w 2064"/>
                <a:gd name="T5" fmla="*/ 1895 h 3256"/>
                <a:gd name="T6" fmla="*/ 831 w 2064"/>
                <a:gd name="T7" fmla="*/ 2397 h 3256"/>
                <a:gd name="T8" fmla="*/ 448 w 2064"/>
                <a:gd name="T9" fmla="*/ 2591 h 3256"/>
                <a:gd name="T10" fmla="*/ 0 w 2064"/>
                <a:gd name="T11" fmla="*/ 2591 h 32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64"/>
                <a:gd name="T19" fmla="*/ 0 h 3256"/>
                <a:gd name="T20" fmla="*/ 2064 w 2064"/>
                <a:gd name="T21" fmla="*/ 3256 h 32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64" h="3256">
                  <a:moveTo>
                    <a:pt x="2064" y="0"/>
                  </a:moveTo>
                  <a:cubicBezTo>
                    <a:pt x="2004" y="476"/>
                    <a:pt x="1944" y="952"/>
                    <a:pt x="1872" y="1344"/>
                  </a:cubicBezTo>
                  <a:cubicBezTo>
                    <a:pt x="1800" y="1736"/>
                    <a:pt x="1736" y="2080"/>
                    <a:pt x="1632" y="2352"/>
                  </a:cubicBezTo>
                  <a:cubicBezTo>
                    <a:pt x="1528" y="2624"/>
                    <a:pt x="1408" y="2832"/>
                    <a:pt x="1248" y="2976"/>
                  </a:cubicBezTo>
                  <a:cubicBezTo>
                    <a:pt x="1088" y="3120"/>
                    <a:pt x="880" y="3176"/>
                    <a:pt x="672" y="3216"/>
                  </a:cubicBezTo>
                  <a:cubicBezTo>
                    <a:pt x="464" y="3256"/>
                    <a:pt x="112" y="3216"/>
                    <a:pt x="0" y="3216"/>
                  </a:cubicBezTo>
                </a:path>
              </a:pathLst>
            </a:custGeom>
            <a:noFill/>
            <a:ln w="5715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1" name="Line 13"/>
            <p:cNvSpPr>
              <a:spLocks noChangeShapeType="1"/>
            </p:cNvSpPr>
            <p:nvPr/>
          </p:nvSpPr>
          <p:spPr bwMode="auto">
            <a:xfrm>
              <a:off x="3803" y="3904"/>
              <a:ext cx="224" cy="0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2" name="Line 14"/>
            <p:cNvSpPr>
              <a:spLocks noChangeShapeType="1"/>
            </p:cNvSpPr>
            <p:nvPr/>
          </p:nvSpPr>
          <p:spPr bwMode="auto">
            <a:xfrm>
              <a:off x="3803" y="4097"/>
              <a:ext cx="224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3" name="Text Box 15"/>
            <p:cNvSpPr txBox="1">
              <a:spLocks noChangeArrowheads="1"/>
            </p:cNvSpPr>
            <p:nvPr/>
          </p:nvSpPr>
          <p:spPr bwMode="auto">
            <a:xfrm>
              <a:off x="4087" y="3835"/>
              <a:ext cx="662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400" b="0" i="0">
                  <a:solidFill>
                    <a:srgbClr val="000000"/>
                  </a:solidFill>
                </a:rPr>
                <a:t>exponential</a:t>
              </a:r>
            </a:p>
          </p:txBody>
        </p:sp>
        <p:sp>
          <p:nvSpPr>
            <p:cNvPr id="50194" name="Text Box 16"/>
            <p:cNvSpPr txBox="1">
              <a:spLocks noChangeArrowheads="1"/>
            </p:cNvSpPr>
            <p:nvPr/>
          </p:nvSpPr>
          <p:spPr bwMode="auto">
            <a:xfrm>
              <a:off x="4087" y="4029"/>
              <a:ext cx="626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rgbClr val="51DC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/>
              <a:r>
                <a:rPr lang="en-US" sz="1400" b="0" i="0">
                  <a:solidFill>
                    <a:srgbClr val="000000"/>
                  </a:solidFill>
                </a:rPr>
                <a:t>polynomial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fld id="{F7E82C1F-9EB3-8042-BE02-5262E7093373}" type="slidenum">
              <a:rPr lang="en-US" sz="1200">
                <a:solidFill>
                  <a:srgbClr val="000000"/>
                </a:solidFill>
              </a:rPr>
              <a:pPr/>
              <a:t>13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711711" name="Oval 31"/>
          <p:cNvSpPr>
            <a:spLocks noChangeArrowheads="1"/>
          </p:cNvSpPr>
          <p:nvPr/>
        </p:nvSpPr>
        <p:spPr bwMode="auto">
          <a:xfrm>
            <a:off x="4640263" y="995363"/>
            <a:ext cx="3760787" cy="4481512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84323" name="Oval 2"/>
          <p:cNvSpPr>
            <a:spLocks noChangeArrowheads="1"/>
          </p:cNvSpPr>
          <p:nvPr/>
        </p:nvSpPr>
        <p:spPr bwMode="auto">
          <a:xfrm>
            <a:off x="4879975" y="1635125"/>
            <a:ext cx="3281363" cy="3841750"/>
          </a:xfrm>
          <a:prstGeom prst="ellipse">
            <a:avLst/>
          </a:prstGeom>
          <a:gradFill rotWithShape="1">
            <a:gsLst>
              <a:gs pos="0">
                <a:srgbClr val="CC3300"/>
              </a:gs>
              <a:gs pos="100000">
                <a:srgbClr val="340D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84324" name="Oval 3"/>
          <p:cNvSpPr>
            <a:spLocks noChangeArrowheads="1"/>
          </p:cNvSpPr>
          <p:nvPr/>
        </p:nvSpPr>
        <p:spPr bwMode="auto">
          <a:xfrm>
            <a:off x="5286375" y="2346325"/>
            <a:ext cx="2479675" cy="3132138"/>
          </a:xfrm>
          <a:prstGeom prst="ellipse">
            <a:avLst/>
          </a:prstGeom>
          <a:gradFill rotWithShape="1">
            <a:gsLst>
              <a:gs pos="0">
                <a:srgbClr val="804000"/>
              </a:gs>
              <a:gs pos="100000">
                <a:srgbClr val="00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84325" name="Oval 4"/>
          <p:cNvSpPr>
            <a:spLocks noChangeArrowheads="1"/>
          </p:cNvSpPr>
          <p:nvPr/>
        </p:nvSpPr>
        <p:spPr bwMode="auto">
          <a:xfrm>
            <a:off x="5521325" y="2987675"/>
            <a:ext cx="2000250" cy="2490788"/>
          </a:xfrm>
          <a:prstGeom prst="ellipse">
            <a:avLst/>
          </a:prstGeom>
          <a:gradFill rotWithShape="1">
            <a:gsLst>
              <a:gs pos="0">
                <a:srgbClr val="FFCC66"/>
              </a:gs>
              <a:gs pos="100000">
                <a:srgbClr val="41341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84326" name="Oval 5"/>
          <p:cNvSpPr>
            <a:spLocks noChangeArrowheads="1"/>
          </p:cNvSpPr>
          <p:nvPr/>
        </p:nvSpPr>
        <p:spPr bwMode="auto">
          <a:xfrm>
            <a:off x="5765800" y="3630613"/>
            <a:ext cx="1520825" cy="1847850"/>
          </a:xfrm>
          <a:prstGeom prst="ellipse">
            <a:avLst/>
          </a:prstGeom>
          <a:gradFill rotWithShape="1">
            <a:gsLst>
              <a:gs pos="0">
                <a:srgbClr val="FFFFCC"/>
              </a:gs>
              <a:gs pos="100000">
                <a:srgbClr val="10100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84327" name="Oval 6"/>
          <p:cNvSpPr>
            <a:spLocks noChangeArrowheads="1"/>
          </p:cNvSpPr>
          <p:nvPr/>
        </p:nvSpPr>
        <p:spPr bwMode="auto">
          <a:xfrm>
            <a:off x="6086475" y="4270375"/>
            <a:ext cx="879475" cy="1208088"/>
          </a:xfrm>
          <a:prstGeom prst="ellipse">
            <a:avLst/>
          </a:prstGeom>
          <a:gradFill rotWithShape="1">
            <a:gsLst>
              <a:gs pos="0">
                <a:srgbClr val="336600"/>
              </a:gs>
              <a:gs pos="100000">
                <a:srgbClr val="1327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84328" name="Freeform 7"/>
          <p:cNvSpPr>
            <a:spLocks/>
          </p:cNvSpPr>
          <p:nvPr/>
        </p:nvSpPr>
        <p:spPr bwMode="auto">
          <a:xfrm>
            <a:off x="6000750" y="2489200"/>
            <a:ext cx="960438" cy="142875"/>
          </a:xfrm>
          <a:custGeom>
            <a:avLst/>
            <a:gdLst>
              <a:gd name="T0" fmla="*/ 0 w 768"/>
              <a:gd name="T1" fmla="*/ 0 h 96"/>
              <a:gd name="T2" fmla="*/ 2147483647 w 768"/>
              <a:gd name="T3" fmla="*/ 2147483647 h 96"/>
              <a:gd name="T4" fmla="*/ 2147483647 w 768"/>
              <a:gd name="T5" fmla="*/ 0 h 96"/>
              <a:gd name="T6" fmla="*/ 0 60000 65536"/>
              <a:gd name="T7" fmla="*/ 0 60000 65536"/>
              <a:gd name="T8" fmla="*/ 0 60000 65536"/>
              <a:gd name="T9" fmla="*/ 0 w 768"/>
              <a:gd name="T10" fmla="*/ 0 h 96"/>
              <a:gd name="T11" fmla="*/ 768 w 768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8" h="96">
                <a:moveTo>
                  <a:pt x="0" y="0"/>
                </a:moveTo>
                <a:cubicBezTo>
                  <a:pt x="128" y="48"/>
                  <a:pt x="256" y="96"/>
                  <a:pt x="384" y="96"/>
                </a:cubicBezTo>
                <a:cubicBezTo>
                  <a:pt x="512" y="96"/>
                  <a:pt x="640" y="48"/>
                  <a:pt x="768" y="0"/>
                </a:cubicBezTo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29" name="Freeform 8"/>
          <p:cNvSpPr>
            <a:spLocks/>
          </p:cNvSpPr>
          <p:nvPr/>
        </p:nvSpPr>
        <p:spPr bwMode="auto">
          <a:xfrm>
            <a:off x="5840413" y="1849438"/>
            <a:ext cx="1439862" cy="95250"/>
          </a:xfrm>
          <a:custGeom>
            <a:avLst/>
            <a:gdLst>
              <a:gd name="T0" fmla="*/ 0 w 1200"/>
              <a:gd name="T1" fmla="*/ 0 h 144"/>
              <a:gd name="T2" fmla="*/ 2147483647 w 1200"/>
              <a:gd name="T3" fmla="*/ 2147483647 h 144"/>
              <a:gd name="T4" fmla="*/ 2147483647 w 1200"/>
              <a:gd name="T5" fmla="*/ 2147483647 h 144"/>
              <a:gd name="T6" fmla="*/ 2147483647 w 1200"/>
              <a:gd name="T7" fmla="*/ 2147483647 h 144"/>
              <a:gd name="T8" fmla="*/ 2147483647 w 1200"/>
              <a:gd name="T9" fmla="*/ 0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"/>
              <a:gd name="T16" fmla="*/ 0 h 144"/>
              <a:gd name="T17" fmla="*/ 1200 w 1200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" h="144">
                <a:moveTo>
                  <a:pt x="0" y="0"/>
                </a:moveTo>
                <a:cubicBezTo>
                  <a:pt x="92" y="36"/>
                  <a:pt x="184" y="72"/>
                  <a:pt x="288" y="96"/>
                </a:cubicBezTo>
                <a:cubicBezTo>
                  <a:pt x="392" y="120"/>
                  <a:pt x="512" y="144"/>
                  <a:pt x="624" y="144"/>
                </a:cubicBezTo>
                <a:cubicBezTo>
                  <a:pt x="736" y="144"/>
                  <a:pt x="864" y="120"/>
                  <a:pt x="960" y="96"/>
                </a:cubicBezTo>
                <a:cubicBezTo>
                  <a:pt x="1056" y="72"/>
                  <a:pt x="1128" y="36"/>
                  <a:pt x="1200" y="0"/>
                </a:cubicBezTo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30" name="Freeform 9"/>
          <p:cNvSpPr>
            <a:spLocks/>
          </p:cNvSpPr>
          <p:nvPr/>
        </p:nvSpPr>
        <p:spPr bwMode="auto">
          <a:xfrm>
            <a:off x="6086475" y="3783013"/>
            <a:ext cx="879475" cy="141287"/>
          </a:xfrm>
          <a:custGeom>
            <a:avLst/>
            <a:gdLst>
              <a:gd name="T0" fmla="*/ 0 w 528"/>
              <a:gd name="T1" fmla="*/ 0 h 96"/>
              <a:gd name="T2" fmla="*/ 2147483647 w 528"/>
              <a:gd name="T3" fmla="*/ 2147483647 h 96"/>
              <a:gd name="T4" fmla="*/ 2147483647 w 528"/>
              <a:gd name="T5" fmla="*/ 0 h 96"/>
              <a:gd name="T6" fmla="*/ 0 60000 65536"/>
              <a:gd name="T7" fmla="*/ 0 60000 65536"/>
              <a:gd name="T8" fmla="*/ 0 60000 65536"/>
              <a:gd name="T9" fmla="*/ 0 w 528"/>
              <a:gd name="T10" fmla="*/ 0 h 96"/>
              <a:gd name="T11" fmla="*/ 528 w 528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8" h="96">
                <a:moveTo>
                  <a:pt x="0" y="0"/>
                </a:moveTo>
                <a:cubicBezTo>
                  <a:pt x="100" y="48"/>
                  <a:pt x="200" y="96"/>
                  <a:pt x="288" y="96"/>
                </a:cubicBezTo>
                <a:cubicBezTo>
                  <a:pt x="376" y="96"/>
                  <a:pt x="452" y="48"/>
                  <a:pt x="528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31" name="Freeform 10"/>
          <p:cNvSpPr>
            <a:spLocks/>
          </p:cNvSpPr>
          <p:nvPr/>
        </p:nvSpPr>
        <p:spPr bwMode="auto">
          <a:xfrm>
            <a:off x="6245225" y="4411663"/>
            <a:ext cx="560388" cy="71437"/>
          </a:xfrm>
          <a:custGeom>
            <a:avLst/>
            <a:gdLst>
              <a:gd name="T0" fmla="*/ 0 w 336"/>
              <a:gd name="T1" fmla="*/ 0 h 48"/>
              <a:gd name="T2" fmla="*/ 2147483647 w 336"/>
              <a:gd name="T3" fmla="*/ 2147483647 h 48"/>
              <a:gd name="T4" fmla="*/ 2147483647 w 336"/>
              <a:gd name="T5" fmla="*/ 0 h 48"/>
              <a:gd name="T6" fmla="*/ 0 60000 65536"/>
              <a:gd name="T7" fmla="*/ 0 60000 65536"/>
              <a:gd name="T8" fmla="*/ 0 60000 65536"/>
              <a:gd name="T9" fmla="*/ 0 w 336"/>
              <a:gd name="T10" fmla="*/ 0 h 48"/>
              <a:gd name="T11" fmla="*/ 336 w 336"/>
              <a:gd name="T12" fmla="*/ 48 h 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6" h="48">
                <a:moveTo>
                  <a:pt x="0" y="0"/>
                </a:moveTo>
                <a:cubicBezTo>
                  <a:pt x="44" y="24"/>
                  <a:pt x="88" y="48"/>
                  <a:pt x="144" y="48"/>
                </a:cubicBezTo>
                <a:cubicBezTo>
                  <a:pt x="200" y="48"/>
                  <a:pt x="268" y="24"/>
                  <a:pt x="336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32" name="Text Box 11"/>
          <p:cNvSpPr txBox="1">
            <a:spLocks noChangeArrowheads="1"/>
          </p:cNvSpPr>
          <p:nvPr/>
        </p:nvSpPr>
        <p:spPr bwMode="auto">
          <a:xfrm>
            <a:off x="6334125" y="4637088"/>
            <a:ext cx="334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i="0">
                <a:solidFill>
                  <a:srgbClr val="FFFFFF"/>
                </a:solidFill>
              </a:rPr>
              <a:t>P</a:t>
            </a:r>
          </a:p>
        </p:txBody>
      </p:sp>
      <p:sp>
        <p:nvSpPr>
          <p:cNvPr id="184333" name="Text Box 12"/>
          <p:cNvSpPr txBox="1">
            <a:spLocks noChangeArrowheads="1"/>
          </p:cNvSpPr>
          <p:nvPr/>
        </p:nvSpPr>
        <p:spPr bwMode="auto">
          <a:xfrm>
            <a:off x="6246813" y="3895725"/>
            <a:ext cx="501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i="0">
                <a:solidFill>
                  <a:srgbClr val="000000"/>
                </a:solidFill>
              </a:rPr>
              <a:t>NP</a:t>
            </a:r>
          </a:p>
        </p:txBody>
      </p:sp>
      <p:sp>
        <p:nvSpPr>
          <p:cNvPr id="184334" name="Text Box 13"/>
          <p:cNvSpPr txBox="1">
            <a:spLocks noChangeArrowheads="1"/>
          </p:cNvSpPr>
          <p:nvPr/>
        </p:nvSpPr>
        <p:spPr bwMode="auto">
          <a:xfrm>
            <a:off x="6080125" y="2632075"/>
            <a:ext cx="752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i="0">
                <a:solidFill>
                  <a:srgbClr val="FFFFFF"/>
                </a:solidFill>
              </a:rPr>
              <a:t>P^#P</a:t>
            </a:r>
          </a:p>
        </p:txBody>
      </p:sp>
      <p:sp>
        <p:nvSpPr>
          <p:cNvPr id="184335" name="Text Box 14"/>
          <p:cNvSpPr txBox="1">
            <a:spLocks noChangeArrowheads="1"/>
          </p:cNvSpPr>
          <p:nvPr/>
        </p:nvSpPr>
        <p:spPr bwMode="auto">
          <a:xfrm>
            <a:off x="5921375" y="1933575"/>
            <a:ext cx="1116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i="0">
                <a:solidFill>
                  <a:srgbClr val="FFFFFF"/>
                </a:solidFill>
              </a:rPr>
              <a:t>PSPACE</a:t>
            </a:r>
          </a:p>
        </p:txBody>
      </p:sp>
      <p:sp>
        <p:nvSpPr>
          <p:cNvPr id="184336" name="Text Box 15"/>
          <p:cNvSpPr txBox="1">
            <a:spLocks noChangeArrowheads="1"/>
          </p:cNvSpPr>
          <p:nvPr/>
        </p:nvSpPr>
        <p:spPr bwMode="auto">
          <a:xfrm>
            <a:off x="485775" y="3440113"/>
            <a:ext cx="2795588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i="0">
                <a:solidFill>
                  <a:srgbClr val="333399"/>
                </a:solidFill>
              </a:rPr>
              <a:t>NP-complete</a:t>
            </a:r>
            <a:r>
              <a:rPr lang="en-US" sz="1800" b="0" i="0">
                <a:solidFill>
                  <a:srgbClr val="000000"/>
                </a:solidFill>
              </a:rPr>
              <a:t>:</a:t>
            </a:r>
          </a:p>
          <a:p>
            <a:pPr algn="l"/>
            <a:r>
              <a:rPr lang="en-US" sz="1800" b="0" i="0">
                <a:solidFill>
                  <a:srgbClr val="000000"/>
                </a:solidFill>
              </a:rPr>
              <a:t>   </a:t>
            </a:r>
            <a:r>
              <a:rPr lang="en-US" sz="1600" i="0" u="sng">
                <a:solidFill>
                  <a:srgbClr val="804000"/>
                </a:solidFill>
              </a:rPr>
              <a:t>SAT</a:t>
            </a:r>
            <a:r>
              <a:rPr lang="en-US" sz="1600" b="0" i="0">
                <a:solidFill>
                  <a:srgbClr val="000000"/>
                </a:solidFill>
              </a:rPr>
              <a:t>, </a:t>
            </a:r>
            <a:r>
              <a:rPr lang="en-US" sz="1600">
                <a:solidFill>
                  <a:srgbClr val="FF0000"/>
                </a:solidFill>
              </a:rPr>
              <a:t>propositional</a:t>
            </a:r>
          </a:p>
          <a:p>
            <a:pPr algn="l"/>
            <a:r>
              <a:rPr lang="en-US" sz="1600">
                <a:solidFill>
                  <a:srgbClr val="FF0000"/>
                </a:solidFill>
              </a:rPr>
              <a:t>   reasoning</a:t>
            </a:r>
            <a:r>
              <a:rPr lang="en-US" sz="1600" b="0" i="0">
                <a:solidFill>
                  <a:srgbClr val="000000"/>
                </a:solidFill>
              </a:rPr>
              <a:t>, scheduling,</a:t>
            </a:r>
            <a:br>
              <a:rPr lang="en-US" sz="1600" b="0" i="0">
                <a:solidFill>
                  <a:srgbClr val="000000"/>
                </a:solidFill>
              </a:rPr>
            </a:br>
            <a:r>
              <a:rPr lang="en-US" sz="1600" b="0" i="0">
                <a:solidFill>
                  <a:srgbClr val="000000"/>
                </a:solidFill>
              </a:rPr>
              <a:t>   graph coloring, puzzles, …</a:t>
            </a:r>
          </a:p>
        </p:txBody>
      </p:sp>
      <p:sp>
        <p:nvSpPr>
          <p:cNvPr id="184337" name="Line 16"/>
          <p:cNvSpPr>
            <a:spLocks noChangeShapeType="1"/>
          </p:cNvSpPr>
          <p:nvPr/>
        </p:nvSpPr>
        <p:spPr bwMode="auto">
          <a:xfrm>
            <a:off x="2400300" y="3698875"/>
            <a:ext cx="4079875" cy="6985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38" name="Text Box 17"/>
          <p:cNvSpPr txBox="1">
            <a:spLocks noChangeArrowheads="1"/>
          </p:cNvSpPr>
          <p:nvPr/>
        </p:nvSpPr>
        <p:spPr bwMode="auto">
          <a:xfrm>
            <a:off x="485775" y="1635125"/>
            <a:ext cx="3275013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i="0">
                <a:solidFill>
                  <a:srgbClr val="333399"/>
                </a:solidFill>
              </a:rPr>
              <a:t>PSPACE-complete</a:t>
            </a:r>
            <a:r>
              <a:rPr lang="en-US" sz="1800" b="0" i="0">
                <a:solidFill>
                  <a:srgbClr val="000000"/>
                </a:solidFill>
              </a:rPr>
              <a:t>:</a:t>
            </a:r>
          </a:p>
          <a:p>
            <a:pPr algn="l"/>
            <a:r>
              <a:rPr lang="en-US" sz="1800" b="0" i="0">
                <a:solidFill>
                  <a:srgbClr val="000000"/>
                </a:solidFill>
              </a:rPr>
              <a:t>   </a:t>
            </a:r>
            <a:r>
              <a:rPr lang="en-US" sz="1600" b="0" i="0">
                <a:solidFill>
                  <a:srgbClr val="804000"/>
                </a:solidFill>
              </a:rPr>
              <a:t>QBF</a:t>
            </a:r>
            <a:r>
              <a:rPr lang="en-US" sz="1600" b="0" i="0">
                <a:solidFill>
                  <a:srgbClr val="000000"/>
                </a:solidFill>
              </a:rPr>
              <a:t>, </a:t>
            </a:r>
            <a:r>
              <a:rPr lang="en-US" sz="1600">
                <a:solidFill>
                  <a:srgbClr val="FF0000"/>
                </a:solidFill>
              </a:rPr>
              <a:t>planning</a:t>
            </a:r>
            <a:r>
              <a:rPr lang="en-US" sz="1600" b="0" i="0">
                <a:solidFill>
                  <a:srgbClr val="000000"/>
                </a:solidFill>
              </a:rPr>
              <a:t>, chess (bounded), …</a:t>
            </a: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84339" name="Line 18"/>
          <p:cNvSpPr>
            <a:spLocks noChangeShapeType="1"/>
          </p:cNvSpPr>
          <p:nvPr/>
        </p:nvSpPr>
        <p:spPr bwMode="auto">
          <a:xfrm flipV="1">
            <a:off x="2960688" y="1778000"/>
            <a:ext cx="3440112" cy="142875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40" name="Text Box 19"/>
          <p:cNvSpPr txBox="1">
            <a:spLocks noChangeArrowheads="1"/>
          </p:cNvSpPr>
          <p:nvPr/>
        </p:nvSpPr>
        <p:spPr bwMode="auto">
          <a:xfrm>
            <a:off x="485775" y="923925"/>
            <a:ext cx="2667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b="0" i="0">
                <a:solidFill>
                  <a:srgbClr val="333399"/>
                </a:solidFill>
              </a:rPr>
              <a:t>EXP-complete</a:t>
            </a:r>
            <a:r>
              <a:rPr lang="en-US" sz="1800" b="0" i="0">
                <a:solidFill>
                  <a:srgbClr val="000000"/>
                </a:solidFill>
              </a:rPr>
              <a:t>:</a:t>
            </a:r>
          </a:p>
          <a:p>
            <a:pPr algn="l"/>
            <a:r>
              <a:rPr lang="en-US" sz="1800" b="0" i="0">
                <a:solidFill>
                  <a:srgbClr val="000000"/>
                </a:solidFill>
              </a:rPr>
              <a:t>   </a:t>
            </a:r>
            <a:r>
              <a:rPr lang="en-US" sz="1600" b="0" i="0">
                <a:solidFill>
                  <a:srgbClr val="000000"/>
                </a:solidFill>
              </a:rPr>
              <a:t>games like Go, …</a:t>
            </a:r>
          </a:p>
        </p:txBody>
      </p:sp>
      <p:sp>
        <p:nvSpPr>
          <p:cNvPr id="184341" name="Line 20"/>
          <p:cNvSpPr>
            <a:spLocks noChangeShapeType="1"/>
          </p:cNvSpPr>
          <p:nvPr/>
        </p:nvSpPr>
        <p:spPr bwMode="auto">
          <a:xfrm flipV="1">
            <a:off x="2800350" y="1138238"/>
            <a:ext cx="3600450" cy="71437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42" name="Text Box 21"/>
          <p:cNvSpPr txBox="1">
            <a:spLocks noChangeArrowheads="1"/>
          </p:cNvSpPr>
          <p:nvPr/>
        </p:nvSpPr>
        <p:spPr bwMode="auto">
          <a:xfrm>
            <a:off x="485775" y="4379913"/>
            <a:ext cx="1790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b="0" i="0">
                <a:solidFill>
                  <a:srgbClr val="333399"/>
                </a:solidFill>
              </a:rPr>
              <a:t>P-complete</a:t>
            </a:r>
            <a:r>
              <a:rPr lang="en-US" sz="1800" b="0" i="0">
                <a:solidFill>
                  <a:srgbClr val="000000"/>
                </a:solidFill>
              </a:rPr>
              <a:t>:</a:t>
            </a:r>
          </a:p>
          <a:p>
            <a:pPr algn="l"/>
            <a:r>
              <a:rPr lang="en-US" sz="1800" b="0" i="0">
                <a:solidFill>
                  <a:srgbClr val="000000"/>
                </a:solidFill>
              </a:rPr>
              <a:t>   </a:t>
            </a:r>
            <a:r>
              <a:rPr lang="en-US" sz="1600" b="0" i="0">
                <a:solidFill>
                  <a:srgbClr val="000000"/>
                </a:solidFill>
              </a:rPr>
              <a:t>circuit-value, …</a:t>
            </a: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84343" name="Line 22"/>
          <p:cNvSpPr>
            <a:spLocks noChangeShapeType="1"/>
          </p:cNvSpPr>
          <p:nvPr/>
        </p:nvSpPr>
        <p:spPr bwMode="auto">
          <a:xfrm flipV="1">
            <a:off x="2644775" y="4411663"/>
            <a:ext cx="3841750" cy="142875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44" name="Text Box 23"/>
          <p:cNvSpPr txBox="1">
            <a:spLocks noChangeArrowheads="1"/>
          </p:cNvSpPr>
          <p:nvPr/>
        </p:nvSpPr>
        <p:spPr bwMode="auto">
          <a:xfrm>
            <a:off x="400050" y="5689600"/>
            <a:ext cx="5695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b="0" i="0">
                <a:solidFill>
                  <a:srgbClr val="808080"/>
                </a:solidFill>
              </a:rPr>
              <a:t>Note:</a:t>
            </a:r>
            <a:r>
              <a:rPr lang="en-US" sz="1800" b="0">
                <a:solidFill>
                  <a:srgbClr val="808080"/>
                </a:solidFill>
              </a:rPr>
              <a:t> </a:t>
            </a:r>
            <a:r>
              <a:rPr lang="en-US" sz="1800" b="0" i="0">
                <a:solidFill>
                  <a:srgbClr val="808080"/>
                </a:solidFill>
              </a:rPr>
              <a:t>widely believed hierarchy</a:t>
            </a:r>
            <a:r>
              <a:rPr lang="en-US" sz="1800" b="0">
                <a:solidFill>
                  <a:srgbClr val="808080"/>
                </a:solidFill>
              </a:rPr>
              <a:t>; </a:t>
            </a:r>
            <a:r>
              <a:rPr lang="en-US" sz="1800" b="0" i="0">
                <a:solidFill>
                  <a:srgbClr val="808080"/>
                </a:solidFill>
              </a:rPr>
              <a:t>know P≠EXP for sure</a:t>
            </a:r>
          </a:p>
        </p:txBody>
      </p:sp>
      <p:sp>
        <p:nvSpPr>
          <p:cNvPr id="184345" name="Line 24"/>
          <p:cNvSpPr>
            <a:spLocks noChangeShapeType="1"/>
          </p:cNvSpPr>
          <p:nvPr/>
        </p:nvSpPr>
        <p:spPr bwMode="auto">
          <a:xfrm flipV="1">
            <a:off x="2886075" y="4981575"/>
            <a:ext cx="3679825" cy="212725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46" name="Text Box 25"/>
          <p:cNvSpPr txBox="1">
            <a:spLocks noChangeArrowheads="1"/>
          </p:cNvSpPr>
          <p:nvPr/>
        </p:nvSpPr>
        <p:spPr bwMode="auto">
          <a:xfrm>
            <a:off x="485775" y="5048250"/>
            <a:ext cx="43195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b="0" i="0">
                <a:solidFill>
                  <a:srgbClr val="000000"/>
                </a:solidFill>
              </a:rPr>
              <a:t>In </a:t>
            </a:r>
            <a:r>
              <a:rPr lang="en-US" sz="1800" b="0" i="0">
                <a:solidFill>
                  <a:srgbClr val="333399"/>
                </a:solidFill>
              </a:rPr>
              <a:t>P</a:t>
            </a:r>
            <a:r>
              <a:rPr lang="en-US" sz="1800" b="0" i="0">
                <a:solidFill>
                  <a:srgbClr val="000000"/>
                </a:solidFill>
              </a:rPr>
              <a:t>:</a:t>
            </a:r>
          </a:p>
          <a:p>
            <a:pPr algn="l"/>
            <a:r>
              <a:rPr lang="en-US" sz="1600" b="0" i="0">
                <a:solidFill>
                  <a:srgbClr val="000000"/>
                </a:solidFill>
              </a:rPr>
              <a:t>   sorting, shortest path, …</a:t>
            </a:r>
          </a:p>
        </p:txBody>
      </p:sp>
      <p:sp>
        <p:nvSpPr>
          <p:cNvPr id="184347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Computational Complexity Hierarchy</a:t>
            </a:r>
          </a:p>
        </p:txBody>
      </p:sp>
      <p:sp>
        <p:nvSpPr>
          <p:cNvPr id="711707" name="AutoShape 27"/>
          <p:cNvSpPr>
            <a:spLocks noChangeArrowheads="1"/>
          </p:cNvSpPr>
          <p:nvPr/>
        </p:nvSpPr>
        <p:spPr bwMode="auto">
          <a:xfrm>
            <a:off x="8677275" y="1606550"/>
            <a:ext cx="280988" cy="3738563"/>
          </a:xfrm>
          <a:prstGeom prst="upArrow">
            <a:avLst>
              <a:gd name="adj1" fmla="val 50000"/>
              <a:gd name="adj2" fmla="val 254191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28627"/>
                  <a:invGamma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84349" name="Text Box 28"/>
          <p:cNvSpPr txBox="1">
            <a:spLocks noChangeArrowheads="1"/>
          </p:cNvSpPr>
          <p:nvPr/>
        </p:nvSpPr>
        <p:spPr bwMode="auto">
          <a:xfrm>
            <a:off x="8434388" y="5402263"/>
            <a:ext cx="698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1800" b="0" i="0">
                <a:solidFill>
                  <a:srgbClr val="000000"/>
                </a:solidFill>
              </a:rPr>
              <a:t>Easy</a:t>
            </a:r>
          </a:p>
        </p:txBody>
      </p:sp>
      <p:sp>
        <p:nvSpPr>
          <p:cNvPr id="711709" name="Text Box 29"/>
          <p:cNvSpPr txBox="1">
            <a:spLocks noChangeArrowheads="1"/>
          </p:cNvSpPr>
          <p:nvPr/>
        </p:nvSpPr>
        <p:spPr bwMode="auto">
          <a:xfrm>
            <a:off x="8447088" y="1233488"/>
            <a:ext cx="685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1800" b="0" i="0">
                <a:solidFill>
                  <a:srgbClr val="000000"/>
                </a:solidFill>
              </a:rPr>
              <a:t>Hard</a:t>
            </a:r>
          </a:p>
        </p:txBody>
      </p:sp>
      <p:sp>
        <p:nvSpPr>
          <p:cNvPr id="184351" name="Text Box 30"/>
          <p:cNvSpPr txBox="1">
            <a:spLocks noChangeArrowheads="1"/>
          </p:cNvSpPr>
          <p:nvPr/>
        </p:nvSpPr>
        <p:spPr bwMode="auto">
          <a:xfrm>
            <a:off x="6240463" y="3128963"/>
            <a:ext cx="506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i="0">
                <a:solidFill>
                  <a:srgbClr val="000000"/>
                </a:solidFill>
              </a:rPr>
              <a:t>PH</a:t>
            </a:r>
          </a:p>
        </p:txBody>
      </p:sp>
      <p:sp>
        <p:nvSpPr>
          <p:cNvPr id="184352" name="Text Box 32"/>
          <p:cNvSpPr txBox="1">
            <a:spLocks noChangeArrowheads="1"/>
          </p:cNvSpPr>
          <p:nvPr/>
        </p:nvSpPr>
        <p:spPr bwMode="auto">
          <a:xfrm>
            <a:off x="6161088" y="1279525"/>
            <a:ext cx="641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i="0">
                <a:solidFill>
                  <a:srgbClr val="FFFFFF"/>
                </a:solidFill>
              </a:rPr>
              <a:t>EXP</a:t>
            </a:r>
          </a:p>
        </p:txBody>
      </p:sp>
      <p:sp>
        <p:nvSpPr>
          <p:cNvPr id="184353" name="Freeform 33"/>
          <p:cNvSpPr>
            <a:spLocks/>
          </p:cNvSpPr>
          <p:nvPr/>
        </p:nvSpPr>
        <p:spPr bwMode="auto">
          <a:xfrm>
            <a:off x="5840413" y="1138238"/>
            <a:ext cx="1360487" cy="95250"/>
          </a:xfrm>
          <a:custGeom>
            <a:avLst/>
            <a:gdLst>
              <a:gd name="T0" fmla="*/ 0 w 1200"/>
              <a:gd name="T1" fmla="*/ 0 h 144"/>
              <a:gd name="T2" fmla="*/ 2147483647 w 1200"/>
              <a:gd name="T3" fmla="*/ 2147483647 h 144"/>
              <a:gd name="T4" fmla="*/ 2147483647 w 1200"/>
              <a:gd name="T5" fmla="*/ 2147483647 h 144"/>
              <a:gd name="T6" fmla="*/ 2147483647 w 1200"/>
              <a:gd name="T7" fmla="*/ 2147483647 h 144"/>
              <a:gd name="T8" fmla="*/ 2147483647 w 1200"/>
              <a:gd name="T9" fmla="*/ 0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"/>
              <a:gd name="T16" fmla="*/ 0 h 144"/>
              <a:gd name="T17" fmla="*/ 1200 w 1200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" h="144">
                <a:moveTo>
                  <a:pt x="0" y="0"/>
                </a:moveTo>
                <a:cubicBezTo>
                  <a:pt x="92" y="36"/>
                  <a:pt x="184" y="72"/>
                  <a:pt x="288" y="96"/>
                </a:cubicBezTo>
                <a:cubicBezTo>
                  <a:pt x="392" y="120"/>
                  <a:pt x="512" y="144"/>
                  <a:pt x="624" y="144"/>
                </a:cubicBezTo>
                <a:cubicBezTo>
                  <a:pt x="736" y="144"/>
                  <a:pt x="864" y="120"/>
                  <a:pt x="960" y="96"/>
                </a:cubicBezTo>
                <a:cubicBezTo>
                  <a:pt x="1056" y="72"/>
                  <a:pt x="1128" y="36"/>
                  <a:pt x="1200" y="0"/>
                </a:cubicBezTo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4" name="Text Box 34"/>
          <p:cNvSpPr txBox="1">
            <a:spLocks noChangeArrowheads="1"/>
          </p:cNvSpPr>
          <p:nvPr/>
        </p:nvSpPr>
        <p:spPr bwMode="auto">
          <a:xfrm>
            <a:off x="479425" y="2560638"/>
            <a:ext cx="328136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i="0">
                <a:solidFill>
                  <a:srgbClr val="333399"/>
                </a:solidFill>
              </a:rPr>
              <a:t>#P-complete/hard</a:t>
            </a:r>
            <a:r>
              <a:rPr lang="en-US" sz="1800" b="0" i="0">
                <a:solidFill>
                  <a:srgbClr val="000000"/>
                </a:solidFill>
              </a:rPr>
              <a:t>:</a:t>
            </a:r>
          </a:p>
          <a:p>
            <a:pPr algn="l"/>
            <a:r>
              <a:rPr lang="en-US" sz="1800" b="0" i="0">
                <a:solidFill>
                  <a:srgbClr val="000000"/>
                </a:solidFill>
              </a:rPr>
              <a:t>   </a:t>
            </a:r>
            <a:r>
              <a:rPr lang="en-US" sz="1600" i="0" u="sng">
                <a:solidFill>
                  <a:srgbClr val="804000"/>
                </a:solidFill>
              </a:rPr>
              <a:t>#SAT, sampling</a:t>
            </a:r>
            <a:r>
              <a:rPr lang="en-US" sz="1600" b="0" i="0">
                <a:solidFill>
                  <a:srgbClr val="000000"/>
                </a:solidFill>
              </a:rPr>
              <a:t>,</a:t>
            </a:r>
            <a:br>
              <a:rPr lang="en-US" sz="1600" b="0" i="0">
                <a:solidFill>
                  <a:srgbClr val="000000"/>
                </a:solidFill>
              </a:rPr>
            </a:br>
            <a:r>
              <a:rPr lang="en-US" sz="1600" b="0" i="0">
                <a:solidFill>
                  <a:srgbClr val="000000"/>
                </a:solidFill>
              </a:rPr>
              <a:t>   </a:t>
            </a:r>
            <a:r>
              <a:rPr lang="en-US" sz="1600">
                <a:solidFill>
                  <a:srgbClr val="FF0000"/>
                </a:solidFill>
              </a:rPr>
              <a:t>probabilistic inference</a:t>
            </a:r>
            <a:r>
              <a:rPr lang="en-US" sz="1600" b="0" i="0">
                <a:solidFill>
                  <a:srgbClr val="000000"/>
                </a:solidFill>
              </a:rPr>
              <a:t>, …</a:t>
            </a:r>
            <a:endParaRPr lang="en-US" sz="1800" b="0" i="0">
              <a:solidFill>
                <a:srgbClr val="000000"/>
              </a:solidFill>
            </a:endParaRPr>
          </a:p>
        </p:txBody>
      </p:sp>
      <p:sp>
        <p:nvSpPr>
          <p:cNvPr id="184355" name="Line 35"/>
          <p:cNvSpPr>
            <a:spLocks noChangeShapeType="1"/>
          </p:cNvSpPr>
          <p:nvPr/>
        </p:nvSpPr>
        <p:spPr bwMode="auto">
          <a:xfrm flipV="1">
            <a:off x="2800350" y="2489200"/>
            <a:ext cx="3679825" cy="212725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advTm="1340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1707" grpId="0" animBg="1"/>
      <p:bldP spid="71170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08050" y="501650"/>
            <a:ext cx="79835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Some Example Applications Of SAT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371600"/>
            <a:ext cx="7042150" cy="451485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>
                <a:latin typeface="Arial" charset="0"/>
                <a:cs typeface="+mn-cs"/>
              </a:rPr>
              <a:t>constraint satisfaction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>
                <a:latin typeface="Arial" charset="0"/>
              </a:rPr>
              <a:t>scheduling and planning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>
                <a:latin typeface="Arial" charset="0"/>
              </a:rPr>
              <a:t>VLSI design and testing </a:t>
            </a:r>
            <a:r>
              <a:rPr lang="en-US" sz="2000">
                <a:latin typeface="Arial" charset="0"/>
              </a:rPr>
              <a:t>(Larrabee 1992)</a:t>
            </a: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>
                <a:latin typeface="Arial" charset="0"/>
                <a:cs typeface="+mn-cs"/>
              </a:rPr>
              <a:t>direct connection to deductive reasoning</a:t>
            </a:r>
          </a:p>
          <a:p>
            <a:pPr lvl="1">
              <a:lnSpc>
                <a:spcPct val="80000"/>
              </a:lnSpc>
              <a:spcBef>
                <a:spcPct val="60000"/>
              </a:spcBef>
              <a:buFont typeface="Symbol" charset="0"/>
              <a:buNone/>
              <a:defRPr/>
            </a:pPr>
            <a:endParaRPr lang="en-US" sz="280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>
                <a:latin typeface="Arial" charset="0"/>
                <a:cs typeface="+mn-cs"/>
              </a:rPr>
              <a:t>part of many reasoning tasks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>
                <a:latin typeface="Arial" charset="0"/>
              </a:rPr>
              <a:t> diagnosis / abduction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>
                <a:latin typeface="Arial" charset="0"/>
              </a:rPr>
              <a:t> default reasoning</a:t>
            </a: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>
                <a:latin typeface="Arial" charset="0"/>
                <a:cs typeface="+mn-cs"/>
              </a:rPr>
              <a:t>Learning / Protein folding / Finding proofs</a:t>
            </a: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endParaRPr lang="en-US">
              <a:latin typeface="Arial" charset="0"/>
              <a:cs typeface="+mn-cs"/>
            </a:endParaRPr>
          </a:p>
        </p:txBody>
      </p:sp>
      <p:grpSp>
        <p:nvGrpSpPr>
          <p:cNvPr id="52227" name="Group 11"/>
          <p:cNvGrpSpPr>
            <a:grpSpLocks/>
          </p:cNvGrpSpPr>
          <p:nvPr/>
        </p:nvGrpSpPr>
        <p:grpSpPr bwMode="auto">
          <a:xfrm>
            <a:off x="2057400" y="3200400"/>
            <a:ext cx="6153150" cy="557213"/>
            <a:chOff x="1224" y="2275"/>
            <a:chExt cx="3876" cy="351"/>
          </a:xfrm>
        </p:grpSpPr>
        <p:sp>
          <p:nvSpPr>
            <p:cNvPr id="12293" name="Rectangle 4"/>
            <p:cNvSpPr>
              <a:spLocks noChangeArrowheads="1"/>
            </p:cNvSpPr>
            <p:nvPr/>
          </p:nvSpPr>
          <p:spPr bwMode="auto">
            <a:xfrm>
              <a:off x="1224" y="2275"/>
              <a:ext cx="3876" cy="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pPr marL="684213" lvl="1" indent="-228600" algn="l">
                <a:spcBef>
                  <a:spcPct val="50000"/>
                </a:spcBef>
                <a:defRPr/>
              </a:pPr>
              <a:r>
                <a:rPr lang="en-US" sz="2800" b="0" i="0">
                  <a:solidFill>
                    <a:schemeClr val="tx1"/>
                  </a:solidFill>
                  <a:latin typeface="Symbol" charset="0"/>
                  <a:cs typeface="+mn-cs"/>
                </a:rPr>
                <a:t>S    a   </a:t>
              </a:r>
              <a:r>
                <a:rPr lang="en-US" sz="2800" b="0" i="0">
                  <a:solidFill>
                    <a:schemeClr val="tx1"/>
                  </a:solidFill>
                  <a:cs typeface="+mn-cs"/>
                </a:rPr>
                <a:t>iff  </a:t>
              </a:r>
              <a:r>
                <a:rPr lang="en-US" sz="2800" b="0" i="0">
                  <a:solidFill>
                    <a:schemeClr val="tx1"/>
                  </a:solidFill>
                  <a:latin typeface="Symbol" charset="0"/>
                  <a:cs typeface="+mn-cs"/>
                </a:rPr>
                <a:t>S   {   a}</a:t>
              </a:r>
              <a:r>
                <a:rPr lang="en-US" sz="2800" b="0" i="0">
                  <a:solidFill>
                    <a:schemeClr val="tx1"/>
                  </a:solidFill>
                  <a:cs typeface="+mn-cs"/>
                </a:rPr>
                <a:t> is </a:t>
              </a:r>
              <a:r>
                <a:rPr lang="en-US" sz="2800" b="0" i="0">
                  <a:solidFill>
                    <a:srgbClr val="8CF4EA"/>
                  </a:solidFill>
                  <a:cs typeface="+mn-cs"/>
                </a:rPr>
                <a:t>not</a:t>
              </a:r>
              <a:r>
                <a:rPr lang="en-US" sz="2800" b="0" i="0">
                  <a:solidFill>
                    <a:schemeClr val="tx1"/>
                  </a:solidFill>
                  <a:cs typeface="+mn-cs"/>
                </a:rPr>
                <a:t> satisfiable</a:t>
              </a:r>
            </a:p>
          </p:txBody>
        </p:sp>
        <p:grpSp>
          <p:nvGrpSpPr>
            <p:cNvPr id="52229" name="Group 8"/>
            <p:cNvGrpSpPr>
              <a:grpSpLocks/>
            </p:cNvGrpSpPr>
            <p:nvPr/>
          </p:nvGrpSpPr>
          <p:grpSpPr bwMode="auto">
            <a:xfrm>
              <a:off x="1757" y="2390"/>
              <a:ext cx="96" cy="114"/>
              <a:chOff x="1757" y="2390"/>
              <a:chExt cx="96" cy="114"/>
            </a:xfrm>
          </p:grpSpPr>
          <p:sp>
            <p:nvSpPr>
              <p:cNvPr id="24581" name="Line 5"/>
              <p:cNvSpPr>
                <a:spLocks noChangeShapeType="1"/>
              </p:cNvSpPr>
              <p:nvPr/>
            </p:nvSpPr>
            <p:spPr bwMode="auto">
              <a:xfrm>
                <a:off x="1757" y="2424"/>
                <a:ext cx="9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  <p:sp>
            <p:nvSpPr>
              <p:cNvPr id="24582" name="Line 6"/>
              <p:cNvSpPr>
                <a:spLocks noChangeShapeType="1"/>
              </p:cNvSpPr>
              <p:nvPr/>
            </p:nvSpPr>
            <p:spPr bwMode="auto">
              <a:xfrm>
                <a:off x="1757" y="2472"/>
                <a:ext cx="9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  <p:sp>
            <p:nvSpPr>
              <p:cNvPr id="24583" name="Line 7"/>
              <p:cNvSpPr>
                <a:spLocks noChangeShapeType="1"/>
              </p:cNvSpPr>
              <p:nvPr/>
            </p:nvSpPr>
            <p:spPr bwMode="auto">
              <a:xfrm flipV="1">
                <a:off x="1757" y="2390"/>
                <a:ext cx="0" cy="11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endParaRPr>
              </a:p>
            </p:txBody>
          </p:sp>
        </p:grpSp>
        <p:sp>
          <p:nvSpPr>
            <p:cNvPr id="12295" name="Rectangle 9"/>
            <p:cNvSpPr>
              <a:spLocks noChangeArrowheads="1"/>
            </p:cNvSpPr>
            <p:nvPr/>
          </p:nvSpPr>
          <p:spPr bwMode="auto">
            <a:xfrm rot="5400000">
              <a:off x="2629" y="2293"/>
              <a:ext cx="26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2600" b="0" i="0">
                  <a:solidFill>
                    <a:schemeClr val="tx1"/>
                  </a:solidFill>
                  <a:latin typeface="Symbol" charset="0"/>
                  <a:cs typeface="+mn-cs"/>
                </a:rPr>
                <a:t>É</a:t>
              </a:r>
            </a:p>
          </p:txBody>
        </p:sp>
        <p:sp>
          <p:nvSpPr>
            <p:cNvPr id="52231" name="Freeform 10"/>
            <p:cNvSpPr>
              <a:spLocks/>
            </p:cNvSpPr>
            <p:nvPr/>
          </p:nvSpPr>
          <p:spPr bwMode="auto">
            <a:xfrm>
              <a:off x="2912" y="2428"/>
              <a:ext cx="143" cy="77"/>
            </a:xfrm>
            <a:custGeom>
              <a:avLst/>
              <a:gdLst>
                <a:gd name="T0" fmla="*/ 0 w 143"/>
                <a:gd name="T1" fmla="*/ 0 h 77"/>
                <a:gd name="T2" fmla="*/ 142 w 143"/>
                <a:gd name="T3" fmla="*/ 0 h 77"/>
                <a:gd name="T4" fmla="*/ 142 w 143"/>
                <a:gd name="T5" fmla="*/ 76 h 7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3" h="77">
                  <a:moveTo>
                    <a:pt x="0" y="0"/>
                  </a:moveTo>
                  <a:lnTo>
                    <a:pt x="142" y="0"/>
                  </a:lnTo>
                  <a:lnTo>
                    <a:pt x="142" y="76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1763" y="2376488"/>
            <a:ext cx="9456737" cy="720725"/>
          </a:xfrm>
        </p:spPr>
        <p:txBody>
          <a:bodyPr/>
          <a:lstStyle/>
          <a:p>
            <a:pPr algn="ctr">
              <a:buFont typeface="Symbol" charset="0"/>
              <a:buNone/>
              <a:defRPr/>
            </a:pPr>
            <a:r>
              <a:rPr lang="en-US" sz="3400" b="1" i="1">
                <a:solidFill>
                  <a:srgbClr val="FFA27C"/>
                </a:solidFill>
                <a:latin typeface="Arial" charset="0"/>
                <a:cs typeface="+mn-cs"/>
              </a:rPr>
              <a:t>How well can SAT be solved in practice?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1238" y="558800"/>
            <a:ext cx="5241925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Average-Case Analysis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5775" y="1514475"/>
            <a:ext cx="8829675" cy="3857625"/>
          </a:xfrm>
        </p:spPr>
        <p:txBody>
          <a:bodyPr/>
          <a:lstStyle/>
          <a:p>
            <a:pPr>
              <a:lnSpc>
                <a:spcPct val="110000"/>
              </a:lnSpc>
              <a:defRPr/>
            </a:pPr>
            <a:r>
              <a:rPr lang="en-US">
                <a:latin typeface="Arial" charset="0"/>
                <a:cs typeface="+mn-cs"/>
              </a:rPr>
              <a:t>Goldberg (1979) reported very good performance of Davis-Putnam (DP) procedure on random instances.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solidFill>
                  <a:srgbClr val="8CF4EA"/>
                </a:solidFill>
                <a:latin typeface="Arial" charset="0"/>
              </a:rPr>
              <a:t>But</a:t>
            </a:r>
            <a:r>
              <a:rPr lang="en-US">
                <a:latin typeface="Arial" charset="0"/>
              </a:rPr>
              <a:t> distribution favored easy instances. </a:t>
            </a:r>
            <a:r>
              <a:rPr lang="en-US" sz="2000">
                <a:latin typeface="Arial" charset="0"/>
              </a:rPr>
              <a:t>(Franco and Paull 1983)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Problem: Many randomly generated SAT problems are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surprisingly easy</a:t>
            </a:r>
            <a:r>
              <a:rPr lang="en-US">
                <a:latin typeface="Arial" charset="0"/>
                <a:cs typeface="+mn-cs"/>
              </a:rPr>
              <a:t>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Goldberg used variable-clause-length model: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For each clause, pick each literal with probability p.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909888" y="558800"/>
            <a:ext cx="3714750" cy="585788"/>
          </a:xfrm>
        </p:spPr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pic>
        <p:nvPicPr>
          <p:cNvPr id="15363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-63500"/>
            <a:ext cx="5054600" cy="654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3625" y="2343150"/>
            <a:ext cx="7416800" cy="1512888"/>
          </a:xfrm>
        </p:spPr>
        <p:txBody>
          <a:bodyPr/>
          <a:lstStyle/>
          <a:p>
            <a:pPr algn="ctr">
              <a:spcBef>
                <a:spcPct val="35000"/>
              </a:spcBef>
              <a:buFont typeface="Symbol" charset="0"/>
              <a:buNone/>
              <a:defRPr/>
            </a:pPr>
            <a:r>
              <a:rPr lang="en-US" sz="3400" b="1">
                <a:solidFill>
                  <a:srgbClr val="FFA27C"/>
                </a:solidFill>
                <a:latin typeface="Arial" charset="0"/>
                <a:cs typeface="+mn-cs"/>
              </a:rPr>
              <a:t>But the problem is NP-complete ...</a:t>
            </a:r>
          </a:p>
          <a:p>
            <a:pPr algn="ctr">
              <a:spcBef>
                <a:spcPct val="35000"/>
              </a:spcBef>
              <a:buFont typeface="Symbol" charset="0"/>
              <a:buNone/>
              <a:defRPr/>
            </a:pPr>
            <a:r>
              <a:rPr lang="en-US" sz="3400" b="1">
                <a:solidFill>
                  <a:srgbClr val="FFA27C"/>
                </a:solidFill>
                <a:latin typeface="Arial" charset="0"/>
                <a:cs typeface="+mn-cs"/>
              </a:rPr>
              <a:t>where are the hard instances?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946150" y="558800"/>
            <a:ext cx="79073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Generating Hard Random Formulas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1901825"/>
            <a:ext cx="8401050" cy="3041650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n-cs"/>
              </a:rPr>
              <a:t>Key: Use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fixed-clause-length</a:t>
            </a:r>
            <a:r>
              <a:rPr lang="en-US">
                <a:latin typeface="Arial" charset="0"/>
                <a:cs typeface="+mn-cs"/>
              </a:rPr>
              <a:t> model.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(Mitchell, Selman, and Levesque 1992)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Critical parameter: ratio of the number of clauses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                      to the number of variables.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Hardest 3SAT problems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at ratio = 4.3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31950" y="750888"/>
            <a:ext cx="5949950" cy="585787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Computational Challenges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5075" y="1666875"/>
            <a:ext cx="6537325" cy="4124325"/>
          </a:xfrm>
        </p:spPr>
        <p:txBody>
          <a:bodyPr/>
          <a:lstStyle/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  Many core computational tasks have been shown to be </a:t>
            </a:r>
            <a:r>
              <a:rPr lang="en-US">
                <a:solidFill>
                  <a:srgbClr val="8CF4EA"/>
                </a:solidFill>
                <a:latin typeface="Arial" charset="0"/>
                <a:cs typeface="+mn-cs"/>
              </a:rPr>
              <a:t>computationally intractable</a:t>
            </a:r>
            <a:r>
              <a:rPr lang="en-US">
                <a:solidFill>
                  <a:schemeClr val="accent2"/>
                </a:solidFill>
                <a:latin typeface="Arial" charset="0"/>
                <a:cs typeface="+mn-cs"/>
              </a:rPr>
              <a:t>.</a:t>
            </a:r>
            <a:r>
              <a:rPr lang="en-US">
                <a:latin typeface="Arial" charset="0"/>
                <a:cs typeface="+mn-cs"/>
              </a:rPr>
              <a:t/>
            </a:r>
            <a:br>
              <a:rPr lang="en-US">
                <a:latin typeface="Arial" charset="0"/>
                <a:cs typeface="+mn-cs"/>
              </a:rPr>
            </a:br>
            <a:endParaRPr lang="en-US">
              <a:latin typeface="Arial" charset="0"/>
              <a:cs typeface="+mn-cs"/>
            </a:endParaRPr>
          </a:p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  We have results in:</a:t>
            </a:r>
          </a:p>
          <a:p>
            <a:pPr lvl="3">
              <a:defRPr/>
            </a:pPr>
            <a:r>
              <a:rPr lang="en-US" sz="2400" b="1">
                <a:solidFill>
                  <a:srgbClr val="8CF4EA"/>
                </a:solidFill>
                <a:latin typeface="Arial" charset="0"/>
              </a:rPr>
              <a:t>reasoning</a:t>
            </a:r>
          </a:p>
          <a:p>
            <a:pPr lvl="3">
              <a:defRPr/>
            </a:pPr>
            <a:r>
              <a:rPr lang="en-US" sz="2400" b="1">
                <a:solidFill>
                  <a:srgbClr val="8CF4EA"/>
                </a:solidFill>
                <a:latin typeface="Arial" charset="0"/>
              </a:rPr>
              <a:t>planning</a:t>
            </a:r>
          </a:p>
          <a:p>
            <a:pPr lvl="3">
              <a:defRPr/>
            </a:pPr>
            <a:r>
              <a:rPr lang="en-US" sz="2400" b="1">
                <a:solidFill>
                  <a:srgbClr val="8CF4EA"/>
                </a:solidFill>
                <a:latin typeface="Arial" charset="0"/>
              </a:rPr>
              <a:t>learning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1650" y="558800"/>
            <a:ext cx="3714750" cy="585788"/>
          </a:xfrm>
        </p:spPr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pic>
        <p:nvPicPr>
          <p:cNvPr id="18435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350"/>
            <a:ext cx="8610600" cy="647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250" y="558800"/>
            <a:ext cx="1987550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Intuition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73300" y="1514475"/>
            <a:ext cx="6299200" cy="3829050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n-cs"/>
              </a:rPr>
              <a:t>At low ratios:</a:t>
            </a:r>
          </a:p>
          <a:p>
            <a:pPr lvl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few clauses (constraints)</a:t>
            </a:r>
          </a:p>
          <a:p>
            <a:pPr lvl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many assignments</a:t>
            </a:r>
          </a:p>
          <a:p>
            <a:pPr lvl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easily found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At high ratios:</a:t>
            </a:r>
          </a:p>
          <a:p>
            <a:pPr lvl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many clauses</a:t>
            </a:r>
          </a:p>
          <a:p>
            <a:pPr lvl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inconsistencies easily detected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3238" y="558800"/>
            <a:ext cx="3714750" cy="585788"/>
          </a:xfrm>
        </p:spPr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pic>
        <p:nvPicPr>
          <p:cNvPr id="20483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-57150"/>
            <a:ext cx="511175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940E8-633A-7D41-9435-9071F874D7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18534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0"/>
            <a:ext cx="8193087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3921125" y="568325"/>
            <a:ext cx="1519238" cy="5476875"/>
          </a:xfrm>
          <a:prstGeom prst="ellipse">
            <a:avLst/>
          </a:prstGeom>
          <a:solidFill>
            <a:srgbClr val="9EBAFE">
              <a:alpha val="32941"/>
            </a:srgb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sz="1600" i="0">
              <a:solidFill>
                <a:srgbClr val="FC0128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749925" y="3343275"/>
            <a:ext cx="2135188" cy="830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51DC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i="0">
                <a:solidFill>
                  <a:srgbClr val="FC0128"/>
                </a:solidFill>
              </a:rPr>
              <a:t>The region of</a:t>
            </a:r>
          </a:p>
          <a:p>
            <a:r>
              <a:rPr lang="en-US" sz="2400" i="0">
                <a:solidFill>
                  <a:srgbClr val="FC0128"/>
                </a:solidFill>
              </a:rPr>
              <a:t>interest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9850" y="558800"/>
            <a:ext cx="71199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Theoretical Status Of Threshold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49413" y="2020888"/>
            <a:ext cx="6815137" cy="2989262"/>
          </a:xfrm>
        </p:spPr>
        <p:txBody>
          <a:bodyPr/>
          <a:lstStyle/>
          <a:p>
            <a:pPr defTabSz="862013">
              <a:lnSpc>
                <a:spcPct val="90000"/>
              </a:lnSpc>
              <a:defRPr/>
            </a:pPr>
            <a:r>
              <a:rPr lang="en-US">
                <a:latin typeface="Arial" charset="0"/>
                <a:cs typeface="+mn-cs"/>
              </a:rPr>
              <a:t>Very challenging problem </a:t>
            </a:r>
            <a:r>
              <a:rPr lang="en-US" b="1">
                <a:latin typeface="Arial" charset="0"/>
                <a:cs typeface="+mn-cs"/>
              </a:rPr>
              <a:t>...</a:t>
            </a:r>
          </a:p>
          <a:p>
            <a:pPr defTabSz="862013">
              <a:lnSpc>
                <a:spcPct val="90000"/>
              </a:lnSpc>
              <a:defRPr/>
            </a:pPr>
            <a:r>
              <a:rPr lang="en-US">
                <a:latin typeface="Arial" charset="0"/>
                <a:cs typeface="+mn-cs"/>
              </a:rPr>
              <a:t>Current status:</a:t>
            </a:r>
          </a:p>
          <a:p>
            <a:pPr marL="685800" lvl="1" indent="-174625" defTabSz="862013">
              <a:lnSpc>
                <a:spcPct val="90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3SAT threshold lies between </a:t>
            </a:r>
            <a:r>
              <a:rPr lang="en-US" b="1">
                <a:latin typeface="Arial" charset="0"/>
              </a:rPr>
              <a:t>3.003</a:t>
            </a:r>
            <a:r>
              <a:rPr lang="en-US">
                <a:latin typeface="Arial" charset="0"/>
              </a:rPr>
              <a:t> and </a:t>
            </a:r>
            <a:r>
              <a:rPr lang="en-US" b="1">
                <a:latin typeface="Arial" charset="0"/>
              </a:rPr>
              <a:t>4.8</a:t>
            </a:r>
            <a:endParaRPr lang="en-US">
              <a:latin typeface="Arial" charset="0"/>
            </a:endParaRPr>
          </a:p>
          <a:p>
            <a:pPr marL="685800" lvl="1" indent="-174625" defTabSz="862013">
              <a:lnSpc>
                <a:spcPct val="90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</a:t>
            </a:r>
            <a:r>
              <a:rPr lang="en-US" sz="2000">
                <a:latin typeface="Arial" charset="0"/>
              </a:rPr>
              <a:t>(Chayet et al. 1999; Friedgut 1997; </a:t>
            </a:r>
          </a:p>
          <a:p>
            <a:pPr marL="685800" lvl="1" indent="-174625" defTabSz="862013">
              <a:lnSpc>
                <a:spcPct val="90000"/>
              </a:lnSpc>
              <a:buFont typeface="Symbol" charset="0"/>
              <a:buNone/>
              <a:defRPr/>
            </a:pPr>
            <a:r>
              <a:rPr lang="en-US" sz="2000">
                <a:latin typeface="Arial" charset="0"/>
              </a:rPr>
              <a:t>   Motwani et al. 1994; Broder and Suen 1993;</a:t>
            </a:r>
          </a:p>
          <a:p>
            <a:pPr marL="685800" lvl="1" indent="-174625" defTabSz="862013">
              <a:lnSpc>
                <a:spcPct val="90000"/>
              </a:lnSpc>
              <a:buFont typeface="Symbol" charset="0"/>
              <a:buNone/>
              <a:defRPr/>
            </a:pPr>
            <a:r>
              <a:rPr lang="en-US" sz="2000">
                <a:latin typeface="Arial" charset="0"/>
              </a:rPr>
              <a:t>  	Broder et al. 1992; Dubois 1990)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1650" y="558800"/>
            <a:ext cx="3714750" cy="585788"/>
          </a:xfrm>
        </p:spPr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713" y="-682625"/>
            <a:ext cx="10071101" cy="775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54150" y="558800"/>
            <a:ext cx="6889750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Phase Transition Phenomenon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485900"/>
            <a:ext cx="8258175" cy="3943350"/>
          </a:xfrm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Can be analyzed using finite-size scaling techniques. </a:t>
            </a:r>
          </a:p>
          <a:p>
            <a:pPr>
              <a:buFont typeface="Symbol" charset="0"/>
              <a:buNone/>
              <a:defRPr/>
            </a:pPr>
            <a:r>
              <a:rPr lang="en-US" sz="2000">
                <a:latin typeface="Arial" charset="0"/>
                <a:cs typeface="+mn-cs"/>
              </a:rPr>
              <a:t>(Kirkpatrick and Selman, </a:t>
            </a:r>
            <a:r>
              <a:rPr lang="en-US" sz="2000" i="1">
                <a:latin typeface="Arial" charset="0"/>
                <a:cs typeface="+mn-cs"/>
              </a:rPr>
              <a:t>Science</a:t>
            </a:r>
            <a:r>
              <a:rPr lang="en-US" sz="2000">
                <a:latin typeface="Arial" charset="0"/>
                <a:cs typeface="+mn-cs"/>
              </a:rPr>
              <a:t> 1994)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3238" y="558800"/>
            <a:ext cx="3714750" cy="585788"/>
          </a:xfrm>
        </p:spPr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pic>
        <p:nvPicPr>
          <p:cNvPr id="24579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-249238"/>
            <a:ext cx="5332413" cy="687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5925" y="558800"/>
            <a:ext cx="3714750" cy="585788"/>
          </a:xfrm>
        </p:spPr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pic>
        <p:nvPicPr>
          <p:cNvPr id="25603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-249238"/>
            <a:ext cx="5273675" cy="680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62050" y="558800"/>
            <a:ext cx="74755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Summary Phase Transition Effect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428750"/>
            <a:ext cx="8201025" cy="4486275"/>
          </a:xfrm>
        </p:spPr>
        <p:txBody>
          <a:bodyPr/>
          <a:lstStyle/>
          <a:p>
            <a:pPr>
              <a:spcBef>
                <a:spcPct val="40000"/>
              </a:spcBef>
              <a:defRPr/>
            </a:pPr>
            <a:r>
              <a:rPr lang="en-US">
                <a:latin typeface="Arial" charset="0"/>
                <a:cs typeface="+mn-cs"/>
              </a:rPr>
              <a:t>  Coincides with hardest instances.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  Behavior at threshold can be analyzed with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tools from statistical physics: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Threshold has universal form with predictable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corrections for N (number of vars).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Inverse transformation gives 50% point for testing.</a:t>
            </a:r>
          </a:p>
          <a:p>
            <a:pPr lvl="2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 (Also, rescaling cost function; Selman and Kirkpatrick 1995, Gent and Walsh 1995)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81338" y="330200"/>
            <a:ext cx="3792537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A Few Examples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6325" y="981075"/>
            <a:ext cx="7762875" cy="5114925"/>
          </a:xfrm>
        </p:spPr>
        <p:txBody>
          <a:bodyPr/>
          <a:lstStyle/>
          <a:p>
            <a:pPr>
              <a:spcBef>
                <a:spcPct val="40000"/>
              </a:spcBef>
              <a:buFont typeface="Symbol" charset="0"/>
              <a:buNone/>
              <a:defRPr/>
            </a:pPr>
            <a:r>
              <a:rPr lang="en-US" b="1">
                <a:latin typeface="Arial" charset="0"/>
                <a:cs typeface="+mn-cs"/>
              </a:rPr>
              <a:t>Reasoning</a:t>
            </a:r>
          </a:p>
          <a:p>
            <a:pPr lvl="1">
              <a:spcBef>
                <a:spcPct val="40000"/>
              </a:spcBef>
              <a:defRPr/>
            </a:pPr>
            <a:r>
              <a:rPr lang="en-US">
                <a:latin typeface="Arial" charset="0"/>
              </a:rPr>
              <a:t>many forms of deduction</a:t>
            </a:r>
          </a:p>
          <a:p>
            <a:pPr lvl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abduction / diagnosis     </a:t>
            </a:r>
            <a:r>
              <a:rPr lang="en-US" sz="1800">
                <a:latin typeface="Arial" charset="0"/>
              </a:rPr>
              <a:t>(e.g. de Kleer 1989)</a:t>
            </a:r>
          </a:p>
          <a:p>
            <a:pPr lvl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default reasoning           </a:t>
            </a:r>
            <a:r>
              <a:rPr lang="en-US" sz="1800">
                <a:latin typeface="Arial" charset="0"/>
              </a:rPr>
              <a:t>(e.g. Kautz and Selman 1989)</a:t>
            </a:r>
            <a:endParaRPr lang="en-US">
              <a:latin typeface="Arial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Bayesian inference        </a:t>
            </a:r>
            <a:r>
              <a:rPr lang="en-US" sz="1800">
                <a:latin typeface="Arial" charset="0"/>
              </a:rPr>
              <a:t>(e.g. Dagum and Luby 1993)</a:t>
            </a:r>
          </a:p>
          <a:p>
            <a:pPr>
              <a:spcBef>
                <a:spcPct val="40000"/>
              </a:spcBef>
              <a:buFont typeface="Symbol" charset="0"/>
              <a:buNone/>
              <a:defRPr/>
            </a:pPr>
            <a:r>
              <a:rPr lang="en-US" b="1">
                <a:latin typeface="Arial" charset="0"/>
                <a:cs typeface="+mn-cs"/>
              </a:rPr>
              <a:t>Planning</a:t>
            </a:r>
            <a:endParaRPr lang="en-US">
              <a:latin typeface="Arial" charset="0"/>
              <a:cs typeface="+mn-cs"/>
            </a:endParaRPr>
          </a:p>
          <a:p>
            <a:pPr lvl="1">
              <a:spcBef>
                <a:spcPct val="30000"/>
              </a:spcBef>
              <a:defRPr/>
            </a:pPr>
            <a:r>
              <a:rPr lang="en-US">
                <a:latin typeface="Arial" charset="0"/>
              </a:rPr>
              <a:t>domain-dependent and independent (STRIPS)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        </a:t>
            </a:r>
            <a:r>
              <a:rPr lang="en-US" sz="1800">
                <a:latin typeface="Arial" charset="0"/>
              </a:rPr>
              <a:t>(e.g. Chapman 1987; Gupta and Nau 1991; Bylander 1994)</a:t>
            </a:r>
            <a:endParaRPr lang="en-US">
              <a:latin typeface="Arial" charset="0"/>
            </a:endParaRPr>
          </a:p>
          <a:p>
            <a:pPr>
              <a:spcBef>
                <a:spcPct val="30000"/>
              </a:spcBef>
              <a:buFont typeface="Symbol" charset="0"/>
              <a:buNone/>
              <a:defRPr/>
            </a:pPr>
            <a:r>
              <a:rPr lang="en-US" b="1">
                <a:latin typeface="Arial" charset="0"/>
                <a:cs typeface="+mn-cs"/>
              </a:rPr>
              <a:t>Learning</a:t>
            </a:r>
            <a:endParaRPr lang="en-US">
              <a:latin typeface="Arial" charset="0"/>
              <a:cs typeface="+mn-cs"/>
            </a:endParaRPr>
          </a:p>
          <a:p>
            <a:pPr lvl="1">
              <a:spcBef>
                <a:spcPct val="40000"/>
              </a:spcBef>
              <a:defRPr/>
            </a:pPr>
            <a:r>
              <a:rPr lang="en-US">
                <a:latin typeface="Arial" charset="0"/>
              </a:rPr>
              <a:t>neural net </a:t>
            </a:r>
            <a:r>
              <a:rPr lang="ja-JP" altLang="en-US">
                <a:latin typeface="Arial" charset="0"/>
              </a:rPr>
              <a:t>“</a:t>
            </a:r>
            <a:r>
              <a:rPr lang="en-US">
                <a:latin typeface="Arial" charset="0"/>
              </a:rPr>
              <a:t>loading</a:t>
            </a:r>
            <a:r>
              <a:rPr lang="ja-JP" altLang="en-US">
                <a:latin typeface="Arial" charset="0"/>
              </a:rPr>
              <a:t>”</a:t>
            </a:r>
            <a:r>
              <a:rPr lang="en-US">
                <a:latin typeface="Arial" charset="0"/>
              </a:rPr>
              <a:t> problem  </a:t>
            </a:r>
            <a:r>
              <a:rPr lang="en-US" sz="1800">
                <a:latin typeface="Arial" charset="0"/>
              </a:rPr>
              <a:t>(e.g. Blum and Rivest 1989)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685800"/>
            <a:ext cx="8601075" cy="5057775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n-cs"/>
              </a:rPr>
              <a:t>Similar phenomenon for graph coloring.</a:t>
            </a:r>
          </a:p>
          <a:p>
            <a:pPr lvl="1">
              <a:lnSpc>
                <a:spcPct val="80000"/>
              </a:lnSpc>
              <a:spcBef>
                <a:spcPct val="40000"/>
              </a:spcBef>
              <a:defRPr/>
            </a:pPr>
            <a:r>
              <a:rPr lang="en-US">
                <a:latin typeface="Arial" charset="0"/>
              </a:rPr>
              <a:t> random graphs</a:t>
            </a:r>
          </a:p>
          <a:p>
            <a:pPr lvl="1">
              <a:lnSpc>
                <a:spcPct val="80000"/>
              </a:lnSpc>
              <a:spcBef>
                <a:spcPct val="40000"/>
              </a:spcBef>
              <a:defRPr/>
            </a:pPr>
            <a:r>
              <a:rPr lang="en-US">
                <a:latin typeface="Arial" charset="0"/>
              </a:rPr>
              <a:t> 3-coloring; threshold around </a:t>
            </a:r>
            <a:r>
              <a:rPr lang="en-US">
                <a:solidFill>
                  <a:srgbClr val="8CF4EA"/>
                </a:solidFill>
                <a:latin typeface="Arial" charset="0"/>
              </a:rPr>
              <a:t>4.6 </a:t>
            </a:r>
            <a:r>
              <a:rPr lang="en-US">
                <a:latin typeface="Arial" charset="0"/>
              </a:rPr>
              <a:t>(connectivity)</a:t>
            </a:r>
          </a:p>
          <a:p>
            <a:pPr lvl="2">
              <a:lnSpc>
                <a:spcPct val="80000"/>
              </a:lnSpc>
              <a:spcBef>
                <a:spcPct val="40000"/>
              </a:spcBef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(Cheeseman et al. 1991)</a:t>
            </a:r>
          </a:p>
          <a:p>
            <a:pPr>
              <a:defRPr/>
            </a:pP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Critically-constrained </a:t>
            </a:r>
            <a:r>
              <a:rPr lang="en-US">
                <a:latin typeface="Arial" charset="0"/>
                <a:cs typeface="+mn-cs"/>
              </a:rPr>
              <a:t>--- Practical relevance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Airline fleet scheduling </a:t>
            </a:r>
            <a:r>
              <a:rPr lang="en-US" sz="2000">
                <a:latin typeface="Arial" charset="0"/>
              </a:rPr>
              <a:t>(Nemhauser 1994)</a:t>
            </a:r>
            <a:endParaRPr lang="en-US">
              <a:latin typeface="Arial" charset="0"/>
            </a:endParaRPr>
          </a:p>
          <a:p>
            <a:pPr lvl="1">
              <a:defRPr/>
            </a:pPr>
            <a:r>
              <a:rPr lang="en-US">
                <a:latin typeface="Arial" charset="0"/>
              </a:rPr>
              <a:t>VLSI design </a:t>
            </a:r>
            <a:r>
              <a:rPr lang="en-US" sz="2000">
                <a:latin typeface="Arial" charset="0"/>
              </a:rPr>
              <a:t>(Agrawal 1991)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Traveling Salesperson Problem </a:t>
            </a:r>
            <a:r>
              <a:rPr lang="en-US" sz="2000">
                <a:latin typeface="Arial" charset="0"/>
              </a:rPr>
              <a:t>(Gent and Walsh 1995)</a:t>
            </a:r>
          </a:p>
          <a:p>
            <a:pPr>
              <a:buFont typeface="Symbol" charset="0"/>
              <a:buNone/>
              <a:defRPr/>
            </a:pPr>
            <a:r>
              <a:rPr lang="en-US" sz="2400">
                <a:latin typeface="Arial" charset="0"/>
                <a:cs typeface="+mn-cs"/>
              </a:rPr>
              <a:t>  </a:t>
            </a:r>
            <a:r>
              <a:rPr lang="en-US" sz="2000">
                <a:latin typeface="Arial" charset="0"/>
                <a:cs typeface="+mn-cs"/>
              </a:rPr>
              <a:t>See also Hogg, Huberman, and Williams 1996; Crawford and Auton 1993; Frost and Dechter 1994; Larrabee and Tsuji 1993; Schrag and Crawford 1996; Smith and Grant 1994; Smith and Dyer 1996; and more!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8075" y="1016000"/>
            <a:ext cx="75263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PART B. Fast Stochastic Methods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286000"/>
            <a:ext cx="7658100" cy="2028825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n-cs"/>
              </a:rPr>
              <a:t>After having identified hard instances, can we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find better algorithms for solving them?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Answer: Yes    </a:t>
            </a:r>
            <a:r>
              <a:rPr lang="en-US" sz="2400">
                <a:latin typeface="Arial" charset="0"/>
                <a:cs typeface="+mn-cs"/>
              </a:rPr>
              <a:t>(at least for half of them...)   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3050" y="558800"/>
            <a:ext cx="67135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Standard Procedures For SAT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Systematic search </a:t>
            </a:r>
            <a:r>
              <a:rPr lang="en-US">
                <a:latin typeface="Arial" charset="0"/>
                <a:cs typeface="+mn-cs"/>
              </a:rPr>
              <a:t>for a satisfying assignment.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Interesting situation: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Davis-Putnam (DP) procedure, proposed in </a:t>
            </a:r>
            <a:r>
              <a:rPr lang="en-US" b="1">
                <a:solidFill>
                  <a:srgbClr val="8CF4EA"/>
                </a:solidFill>
                <a:latin typeface="Arial" charset="0"/>
              </a:rPr>
              <a:t>1960</a:t>
            </a:r>
            <a:r>
              <a:rPr lang="en-US">
                <a:latin typeface="Arial" charset="0"/>
              </a:rPr>
              <a:t>, is still the fastest complete method!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Backtrack-style procedure with unit propagation.</a:t>
            </a:r>
          </a:p>
          <a:p>
            <a:pPr lvl="2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SAT Competition 1992;  DIMACS Challenge 1993  /  1994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4375" y="628650"/>
            <a:ext cx="8480425" cy="52720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n-cs"/>
              </a:rPr>
              <a:t>DP provides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very</a:t>
            </a:r>
            <a:r>
              <a:rPr lang="en-US" b="1">
                <a:latin typeface="Arial" charset="0"/>
                <a:cs typeface="+mn-cs"/>
              </a:rPr>
              <a:t> </a:t>
            </a:r>
            <a:r>
              <a:rPr lang="en-US">
                <a:latin typeface="Arial" charset="0"/>
                <a:cs typeface="+mn-cs"/>
              </a:rPr>
              <a:t>challenging benchmark for comparisons with other systematic (complete) procedures.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solidFill>
                  <a:srgbClr val="FFA27C"/>
                </a:solidFill>
                <a:latin typeface="Arial" charset="0"/>
              </a:rPr>
              <a:t>   </a:t>
            </a:r>
            <a:r>
              <a:rPr lang="en-US" sz="2800">
                <a:solidFill>
                  <a:srgbClr val="FFA27C"/>
                </a:solidFill>
                <a:latin typeface="Arial" charset="0"/>
              </a:rPr>
              <a:t>Not just on random formulas</a:t>
            </a:r>
            <a:r>
              <a:rPr lang="en-US">
                <a:solidFill>
                  <a:srgbClr val="FFA27C"/>
                </a:solidFill>
                <a:latin typeface="Arial" charset="0"/>
              </a:rPr>
              <a:t>!</a:t>
            </a:r>
            <a:endParaRPr lang="en-US">
              <a:latin typeface="Arial" charset="0"/>
            </a:endParaRP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Many other methods have been tried, e.g.,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1) Backtracking with sophisticated heuristics</a:t>
            </a:r>
          </a:p>
          <a:p>
            <a:pPr lvl="2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 (Purdom 1984; Zabih and McAllester 1988; Andre and Dubois 1993; Bhom 1992; Crawford and Auton 1993; Freeman 1993, etc.)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2) Translations to integer programming</a:t>
            </a:r>
          </a:p>
          <a:p>
            <a:pPr lvl="2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(Jeroslow 1986; Hooker 1988; Karmarkar et al. 1992; Gu 1993)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00100" y="914400"/>
            <a:ext cx="8315325" cy="4600575"/>
          </a:xfrm>
        </p:spPr>
        <p:txBody>
          <a:bodyPr/>
          <a:lstStyle/>
          <a:p>
            <a:pPr lvl="1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3) Exploiting hidden structure</a:t>
            </a:r>
          </a:p>
          <a:p>
            <a:pPr lvl="2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 (Stamm 1992; Larrabee 1991; Gallo and Urbani 1989;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 Boros et al. 1993)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4) Limited resolution at the backtrack nodes</a:t>
            </a:r>
          </a:p>
          <a:p>
            <a:pPr lvl="2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 (Billionet and Sutter 1992; van Gelder and Tsuji 1993)</a:t>
            </a:r>
          </a:p>
          <a:p>
            <a:pPr>
              <a:defRPr/>
            </a:pP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And others!</a:t>
            </a:r>
            <a:endParaRPr lang="en-US" b="1">
              <a:solidFill>
                <a:srgbClr val="FFA27C"/>
              </a:solidFill>
              <a:latin typeface="Arial" charset="0"/>
              <a:cs typeface="+mn-cs"/>
            </a:endParaRPr>
          </a:p>
          <a:p>
            <a:pPr algn="ctr">
              <a:buFont typeface="Symbol" charset="0"/>
              <a:buNone/>
              <a:defRPr/>
            </a:pPr>
            <a:r>
              <a:rPr lang="en-US" b="1" i="1">
                <a:solidFill>
                  <a:srgbClr val="FFA27C"/>
                </a:solidFill>
                <a:latin typeface="Arial" charset="0"/>
                <a:cs typeface="+mn-cs"/>
              </a:rPr>
              <a:t>Open Question: Why don</a:t>
            </a:r>
            <a:r>
              <a:rPr lang="ja-JP" altLang="en-US" b="1" i="1">
                <a:solidFill>
                  <a:srgbClr val="FFA27C"/>
                </a:solidFill>
                <a:latin typeface="Arial" charset="0"/>
                <a:cs typeface="+mn-cs"/>
              </a:rPr>
              <a:t>’</a:t>
            </a:r>
            <a:r>
              <a:rPr lang="en-US" b="1" i="1">
                <a:solidFill>
                  <a:srgbClr val="FFA27C"/>
                </a:solidFill>
                <a:latin typeface="Arial" charset="0"/>
                <a:cs typeface="+mn-cs"/>
              </a:rPr>
              <a:t>t they beat DP?</a:t>
            </a:r>
            <a:endParaRPr lang="en-US">
              <a:latin typeface="Arial" charset="0"/>
              <a:cs typeface="+mn-cs"/>
            </a:endParaRP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Let</a:t>
            </a:r>
            <a:r>
              <a:rPr lang="ja-JP" altLang="en-US">
                <a:latin typeface="Arial" charset="0"/>
                <a:cs typeface="+mn-cs"/>
              </a:rPr>
              <a:t>’</a:t>
            </a:r>
            <a:r>
              <a:rPr lang="en-US">
                <a:latin typeface="Arial" charset="0"/>
                <a:cs typeface="+mn-cs"/>
              </a:rPr>
              <a:t>s try something completely different </a:t>
            </a:r>
            <a:r>
              <a:rPr lang="en-US" b="1">
                <a:latin typeface="Arial" charset="0"/>
                <a:cs typeface="+mn-cs"/>
              </a:rPr>
              <a:t>...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3438" y="614363"/>
            <a:ext cx="8134350" cy="530225"/>
          </a:xfrm>
        </p:spPr>
        <p:txBody>
          <a:bodyPr/>
          <a:lstStyle/>
          <a:p>
            <a:pPr>
              <a:defRPr/>
            </a:pPr>
            <a:r>
              <a:rPr lang="en-US" sz="3200">
                <a:latin typeface="Arial" charset="0"/>
                <a:cs typeface="+mj-cs"/>
              </a:rPr>
              <a:t>Randomized Greedy Local Search: GSAT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1400175"/>
            <a:ext cx="8372475" cy="4457700"/>
          </a:xfrm>
        </p:spPr>
        <p:txBody>
          <a:bodyPr/>
          <a:lstStyle/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 Begin with a random truth assignment. </a:t>
            </a:r>
          </a:p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 Flip the value assigned to the variable that yields 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greatest number of satisfied clauses.</a:t>
            </a:r>
          </a:p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 Repeat until a model is found, or have performed 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specified maximum number of flips.</a:t>
            </a:r>
          </a:p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 If model is still not found, repeat entire process, 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starting from different random assignment.</a:t>
            </a:r>
          </a:p>
          <a:p>
            <a:pPr lvl="1">
              <a:buFont typeface="Symbol" charset="0"/>
              <a:buNone/>
              <a:defRPr/>
            </a:pPr>
            <a:r>
              <a:rPr lang="en-US" sz="2000">
                <a:latin typeface="Arial" charset="0"/>
              </a:rPr>
              <a:t>    (Selman, Levesque, and Mitchell 1992)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2338" y="558800"/>
            <a:ext cx="5416550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How Well Does It Work?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485900"/>
            <a:ext cx="8429625" cy="4486275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n-cs"/>
              </a:rPr>
              <a:t>First intuition: Will get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stuck in local minimum</a:t>
            </a:r>
            <a:r>
              <a:rPr lang="en-US">
                <a:latin typeface="Arial" charset="0"/>
                <a:cs typeface="+mn-cs"/>
              </a:rPr>
              <a:t>,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with a few unsatisfied clauses.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No use for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almost</a:t>
            </a:r>
            <a:r>
              <a:rPr lang="en-US">
                <a:latin typeface="Arial" charset="0"/>
                <a:cs typeface="+mn-cs"/>
              </a:rPr>
              <a:t> satisfying assignments.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</a:t>
            </a:r>
            <a:r>
              <a:rPr lang="en-US" sz="2400">
                <a:latin typeface="Arial" charset="0"/>
                <a:cs typeface="+mn-cs"/>
              </a:rPr>
              <a:t>E.g., a plan with a </a:t>
            </a:r>
            <a:r>
              <a:rPr lang="ja-JP" altLang="en-US" sz="2400">
                <a:latin typeface="Arial" charset="0"/>
                <a:cs typeface="+mn-cs"/>
              </a:rPr>
              <a:t>“</a:t>
            </a:r>
            <a:r>
              <a:rPr lang="en-US" sz="2400">
                <a:latin typeface="Arial" charset="0"/>
                <a:cs typeface="+mn-cs"/>
              </a:rPr>
              <a:t>magic</a:t>
            </a:r>
            <a:r>
              <a:rPr lang="ja-JP" altLang="en-US" sz="2400">
                <a:latin typeface="Arial" charset="0"/>
                <a:cs typeface="+mn-cs"/>
              </a:rPr>
              <a:t>”</a:t>
            </a:r>
            <a:r>
              <a:rPr lang="en-US" sz="2400">
                <a:latin typeface="Arial" charset="0"/>
                <a:cs typeface="+mn-cs"/>
              </a:rPr>
              <a:t> step is useless.</a:t>
            </a:r>
            <a:br>
              <a:rPr lang="en-US" sz="2400">
                <a:latin typeface="Arial" charset="0"/>
                <a:cs typeface="+mn-cs"/>
              </a:rPr>
            </a:br>
            <a:r>
              <a:rPr lang="en-US" sz="2400">
                <a:latin typeface="Arial" charset="0"/>
                <a:cs typeface="+mn-cs"/>
              </a:rPr>
              <a:t>   Contrast with optimization problems.</a:t>
            </a:r>
            <a:endParaRPr lang="en-US">
              <a:latin typeface="Arial" charset="0"/>
              <a:cs typeface="+mn-cs"/>
            </a:endParaRP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Surprise: It often finds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global</a:t>
            </a:r>
            <a:r>
              <a:rPr lang="en-US" b="1">
                <a:solidFill>
                  <a:schemeClr val="accent1"/>
                </a:solidFill>
                <a:latin typeface="Arial" charset="0"/>
                <a:cs typeface="+mn-cs"/>
              </a:rPr>
              <a:t> </a:t>
            </a:r>
            <a:r>
              <a:rPr lang="en-US">
                <a:latin typeface="Arial" charset="0"/>
                <a:cs typeface="+mn-cs"/>
              </a:rPr>
              <a:t>minimum!</a:t>
            </a:r>
            <a:br>
              <a:rPr lang="en-US">
                <a:latin typeface="Arial" charset="0"/>
                <a:cs typeface="+mn-cs"/>
              </a:rPr>
            </a:br>
            <a:r>
              <a:rPr lang="en-US" sz="2400">
                <a:latin typeface="Arial" charset="0"/>
                <a:cs typeface="+mn-cs"/>
              </a:rPr>
              <a:t>   I.e., finds satisfying assignments.</a:t>
            </a:r>
            <a:endParaRPr lang="en-US">
              <a:latin typeface="Arial" charset="0"/>
              <a:cs typeface="+mn-cs"/>
            </a:endParaRPr>
          </a:p>
          <a:p>
            <a:pPr>
              <a:defRPr/>
            </a:pPr>
            <a:r>
              <a:rPr lang="en-US" sz="2400">
                <a:latin typeface="Arial" charset="0"/>
                <a:cs typeface="+mn-cs"/>
              </a:rPr>
              <a:t>Inspired by local search for CSP initially used on </a:t>
            </a:r>
            <a:br>
              <a:rPr lang="en-US" sz="2400">
                <a:latin typeface="Arial" charset="0"/>
                <a:cs typeface="+mn-cs"/>
              </a:rPr>
            </a:br>
            <a:r>
              <a:rPr lang="en-US" sz="2400">
                <a:latin typeface="Arial" charset="0"/>
                <a:cs typeface="+mn-cs"/>
              </a:rPr>
              <a:t>N-Queens: </a:t>
            </a:r>
            <a:r>
              <a:rPr lang="en-US" sz="2400" b="1">
                <a:solidFill>
                  <a:srgbClr val="8CF4EA"/>
                </a:solidFill>
                <a:latin typeface="Arial" charset="0"/>
                <a:cs typeface="+mn-cs"/>
              </a:rPr>
              <a:t>Heuristic Repair Method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.</a:t>
            </a:r>
            <a:r>
              <a:rPr lang="en-US" sz="2400" b="1">
                <a:solidFill>
                  <a:srgbClr val="8CF4EA"/>
                </a:solidFill>
                <a:latin typeface="Arial" charset="0"/>
                <a:cs typeface="+mn-cs"/>
              </a:rPr>
              <a:t> </a:t>
            </a:r>
            <a:r>
              <a:rPr lang="en-US" sz="2000">
                <a:latin typeface="Arial" charset="0"/>
                <a:cs typeface="+mn-cs"/>
              </a:rPr>
              <a:t>(Minton et al. 1991)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GSAT outperforms Davis-Putnam on, e.g.: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Hard random formulas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DP: up to 400 vars; GSAT: 2000+ var formulas.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Boolean encodings of graph coloring problems.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GSAT competitive with direct encodings.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Encodings of Boolean circuit synthesis and diagnosis problems.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1650" y="558800"/>
            <a:ext cx="3714750" cy="585788"/>
          </a:xfrm>
        </p:spPr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pic>
        <p:nvPicPr>
          <p:cNvPr id="35843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-33338"/>
            <a:ext cx="5264150" cy="678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9938" y="558800"/>
            <a:ext cx="8264525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Improvements Of Basic Local Search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Issue: How to move more quickly to successively 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lower plateaus?</a:t>
            </a:r>
          </a:p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Idea:  Introduce</a:t>
            </a:r>
            <a:r>
              <a:rPr lang="en-US">
                <a:solidFill>
                  <a:srgbClr val="8CF4EA"/>
                </a:solidFill>
                <a:latin typeface="Arial" charset="0"/>
                <a:cs typeface="+mn-cs"/>
              </a:rPr>
              <a:t>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uphill</a:t>
            </a:r>
            <a:r>
              <a:rPr lang="en-US">
                <a:solidFill>
                  <a:srgbClr val="8CF4EA"/>
                </a:solidFill>
                <a:latin typeface="Arial" charset="0"/>
                <a:cs typeface="+mn-cs"/>
              </a:rPr>
              <a:t> </a:t>
            </a:r>
            <a:r>
              <a:rPr lang="en-US">
                <a:latin typeface="Arial" charset="0"/>
                <a:cs typeface="+mn-cs"/>
              </a:rPr>
              <a:t>moves (</a:t>
            </a:r>
            <a:r>
              <a:rPr lang="ja-JP" altLang="en-US">
                <a:latin typeface="Arial" charset="0"/>
                <a:cs typeface="+mn-cs"/>
              </a:rPr>
              <a:t>“</a:t>
            </a:r>
            <a:r>
              <a:rPr lang="en-US">
                <a:latin typeface="Arial" charset="0"/>
                <a:cs typeface="+mn-cs"/>
              </a:rPr>
              <a:t>noise</a:t>
            </a:r>
            <a:r>
              <a:rPr lang="ja-JP" altLang="en-US">
                <a:latin typeface="Arial" charset="0"/>
                <a:cs typeface="+mn-cs"/>
              </a:rPr>
              <a:t>”</a:t>
            </a:r>
            <a:r>
              <a:rPr lang="en-US">
                <a:latin typeface="Arial" charset="0"/>
                <a:cs typeface="+mn-cs"/>
              </a:rPr>
              <a:t>) to escape 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from long plateaus (or true local minima).</a:t>
            </a:r>
          </a:p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Noise strategies:</a:t>
            </a:r>
          </a:p>
          <a:p>
            <a:pPr lvl="1">
              <a:spcBef>
                <a:spcPct val="25000"/>
              </a:spcBef>
              <a:buFont typeface="Symbol" charset="0"/>
              <a:buNone/>
              <a:defRPr/>
            </a:pPr>
            <a:r>
              <a:rPr lang="en-US" b="1">
                <a:latin typeface="Arial" charset="0"/>
              </a:rPr>
              <a:t>      </a:t>
            </a:r>
            <a:r>
              <a:rPr lang="en-US" b="1">
                <a:solidFill>
                  <a:srgbClr val="FFA27C"/>
                </a:solidFill>
                <a:latin typeface="Arial" charset="0"/>
              </a:rPr>
              <a:t>a) Simulated  Annealing</a:t>
            </a:r>
            <a:endParaRPr lang="en-US">
              <a:latin typeface="Arial" charset="0"/>
            </a:endParaRPr>
          </a:p>
          <a:p>
            <a:pPr lvl="2">
              <a:spcBef>
                <a:spcPct val="25000"/>
              </a:spcBef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   (Kirkpatrick et al. 1982)</a:t>
            </a:r>
          </a:p>
          <a:p>
            <a:pPr lvl="1">
              <a:spcBef>
                <a:spcPct val="25000"/>
              </a:spcBef>
              <a:buFont typeface="Symbol" charset="0"/>
              <a:buNone/>
              <a:defRPr/>
            </a:pPr>
            <a:r>
              <a:rPr lang="en-US" b="1">
                <a:latin typeface="Arial" charset="0"/>
              </a:rPr>
              <a:t>     </a:t>
            </a:r>
            <a:r>
              <a:rPr lang="en-US" b="1">
                <a:solidFill>
                  <a:srgbClr val="FFA27C"/>
                </a:solidFill>
                <a:latin typeface="Arial" charset="0"/>
              </a:rPr>
              <a:t>b) Biased Random Walk</a:t>
            </a:r>
            <a:endParaRPr lang="en-US">
              <a:latin typeface="Arial" charset="0"/>
            </a:endParaRPr>
          </a:p>
          <a:p>
            <a:pPr lvl="2">
              <a:spcBef>
                <a:spcPct val="25000"/>
              </a:spcBef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  (Selman, Kautz , and Cohen 1993)      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03425" y="758825"/>
            <a:ext cx="58499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Complexity Results, Cont.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57275" y="1743075"/>
            <a:ext cx="8201025" cy="4486275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n-cs"/>
              </a:rPr>
              <a:t>An abundance of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negative</a:t>
            </a:r>
            <a:r>
              <a:rPr lang="en-US" b="1">
                <a:solidFill>
                  <a:schemeClr val="accent2"/>
                </a:solidFill>
                <a:latin typeface="Arial" charset="0"/>
                <a:cs typeface="+mn-cs"/>
              </a:rPr>
              <a:t> </a:t>
            </a:r>
            <a:r>
              <a:rPr lang="en-US">
                <a:latin typeface="Arial" charset="0"/>
                <a:cs typeface="+mn-cs"/>
              </a:rPr>
              <a:t>complexity results.</a:t>
            </a:r>
            <a:endParaRPr lang="en-US" sz="2400">
              <a:latin typeface="Arial" charset="0"/>
              <a:cs typeface="+mn-cs"/>
            </a:endParaRPr>
          </a:p>
          <a:p>
            <a:pPr>
              <a:spcBef>
                <a:spcPct val="70000"/>
              </a:spcBef>
              <a:defRPr/>
            </a:pPr>
            <a:r>
              <a:rPr lang="en-US">
                <a:latin typeface="Arial" charset="0"/>
                <a:cs typeface="+mn-cs"/>
              </a:rPr>
              <a:t>Results often apply to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very restricted   </a:t>
            </a:r>
            <a:r>
              <a:rPr lang="en-US">
                <a:latin typeface="Arial" charset="0"/>
                <a:cs typeface="+mn-cs"/>
              </a:rPr>
              <a:t>formalisms, and also to finding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approximate</a:t>
            </a:r>
            <a:r>
              <a:rPr lang="en-US">
                <a:latin typeface="Arial" charset="0"/>
                <a:cs typeface="+mn-cs"/>
              </a:rPr>
              <a:t> solutions.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47938" y="558800"/>
            <a:ext cx="4705350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Simulated Annealing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tIns="777875" bIns="777875" anchor="b"/>
          <a:lstStyle/>
          <a:p>
            <a:pPr>
              <a:defRPr/>
            </a:pPr>
            <a:r>
              <a:rPr lang="en-US">
                <a:latin typeface="Arial" charset="0"/>
                <a:cs typeface="+mn-cs"/>
              </a:rPr>
              <a:t>Noise model based on statistical mechanics.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Pick a random variable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latin typeface="Symbol" charset="0"/>
              </a:rPr>
              <a:t>d</a:t>
            </a:r>
            <a:r>
              <a:rPr lang="en-US">
                <a:latin typeface="Arial" charset="0"/>
              </a:rPr>
              <a:t> = change in number of unsatisfied clauses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If   </a:t>
            </a:r>
            <a:r>
              <a:rPr lang="en-US">
                <a:latin typeface="Symbol" charset="0"/>
              </a:rPr>
              <a:t>d</a:t>
            </a:r>
            <a:r>
              <a:rPr lang="en-US">
                <a:latin typeface="Arial" charset="0"/>
              </a:rPr>
              <a:t> &lt; 0  make flip (</a:t>
            </a:r>
            <a:r>
              <a:rPr lang="ja-JP" altLang="en-US">
                <a:latin typeface="Arial" charset="0"/>
              </a:rPr>
              <a:t>“</a:t>
            </a:r>
            <a:r>
              <a:rPr lang="en-US">
                <a:latin typeface="Arial" charset="0"/>
              </a:rPr>
              <a:t>downward</a:t>
            </a:r>
            <a:r>
              <a:rPr lang="ja-JP" altLang="en-US">
                <a:latin typeface="Arial" charset="0"/>
              </a:rPr>
              <a:t>”</a:t>
            </a:r>
            <a:r>
              <a:rPr lang="en-US">
                <a:latin typeface="Arial" charset="0"/>
              </a:rPr>
              <a:t>)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          else flip with probability </a:t>
            </a:r>
            <a:r>
              <a:rPr lang="en-US" i="1">
                <a:latin typeface="Arial" charset="0"/>
              </a:rPr>
              <a:t>e</a:t>
            </a:r>
            <a:r>
              <a:rPr lang="en-US">
                <a:latin typeface="Arial" charset="0"/>
              </a:rPr>
              <a:t> 	(</a:t>
            </a:r>
            <a:r>
              <a:rPr lang="ja-JP" altLang="en-US">
                <a:latin typeface="Arial" charset="0"/>
              </a:rPr>
              <a:t>“</a:t>
            </a:r>
            <a:r>
              <a:rPr lang="en-US">
                <a:latin typeface="Arial" charset="0"/>
              </a:rPr>
              <a:t>upward</a:t>
            </a:r>
            <a:r>
              <a:rPr lang="ja-JP" altLang="en-US">
                <a:latin typeface="Arial" charset="0"/>
              </a:rPr>
              <a:t>”</a:t>
            </a:r>
            <a:r>
              <a:rPr lang="en-US">
                <a:latin typeface="Arial" charset="0"/>
              </a:rPr>
              <a:t>).</a:t>
            </a:r>
          </a:p>
          <a:p>
            <a:pPr>
              <a:buFont typeface="Symbol" charset="0"/>
              <a:buNone/>
              <a:defRPr/>
            </a:pPr>
            <a:r>
              <a:rPr lang="en-US" sz="2400">
                <a:latin typeface="Arial" charset="0"/>
                <a:cs typeface="+mn-cs"/>
              </a:rPr>
              <a:t>Slowly decrease T from high temperature to near zero.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5160963" y="4179888"/>
            <a:ext cx="1082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lvl="1">
              <a:spcBef>
                <a:spcPct val="50000"/>
              </a:spcBef>
              <a:defRPr/>
            </a:pPr>
            <a:r>
              <a:rPr lang="en-US" sz="1800" b="0" i="0">
                <a:solidFill>
                  <a:schemeClr val="tx1"/>
                </a:solidFill>
                <a:latin typeface="Symbol" charset="0"/>
                <a:cs typeface="+mn-cs"/>
              </a:rPr>
              <a:t>-d/T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3738" y="558800"/>
            <a:ext cx="3333750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 Random Walk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628775"/>
            <a:ext cx="8315325" cy="4086225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n-cs"/>
              </a:rPr>
              <a:t>Random walk SAT algorithm:</a:t>
            </a:r>
          </a:p>
          <a:p>
            <a:pPr lvl="1">
              <a:buFont typeface="Symbol" charset="0"/>
              <a:buNone/>
              <a:defRPr/>
            </a:pPr>
            <a:r>
              <a:rPr lang="en-US" i="1">
                <a:latin typeface="Arial" charset="0"/>
              </a:rPr>
              <a:t>1) Pick random truth assignment.</a:t>
            </a:r>
          </a:p>
          <a:p>
            <a:pPr lvl="1">
              <a:buFont typeface="Symbol" charset="0"/>
              <a:buNone/>
              <a:defRPr/>
            </a:pPr>
            <a:r>
              <a:rPr lang="en-US" i="1">
                <a:latin typeface="Arial" charset="0"/>
              </a:rPr>
              <a:t>2) Repeat until all clauses are satisfied:</a:t>
            </a:r>
            <a:br>
              <a:rPr lang="en-US" i="1">
                <a:latin typeface="Arial" charset="0"/>
              </a:rPr>
            </a:br>
            <a:r>
              <a:rPr lang="en-US" i="1">
                <a:latin typeface="Arial" charset="0"/>
              </a:rPr>
              <a:t>             Flip random variable from unsatisfied clause.</a:t>
            </a:r>
            <a:endParaRPr lang="en-US">
              <a:latin typeface="Arial" charset="0"/>
            </a:endParaRP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Solves 2SAT in O(</a:t>
            </a:r>
            <a:r>
              <a:rPr lang="en-US" i="1">
                <a:latin typeface="Arial" charset="0"/>
                <a:cs typeface="+mn-cs"/>
              </a:rPr>
              <a:t>n</a:t>
            </a:r>
            <a:r>
              <a:rPr lang="en-US">
                <a:latin typeface="Arial" charset="0"/>
                <a:cs typeface="+mn-cs"/>
              </a:rPr>
              <a:t>  ) flips. </a:t>
            </a:r>
            <a:r>
              <a:rPr lang="en-US" sz="2400">
                <a:latin typeface="Arial" charset="0"/>
                <a:cs typeface="+mn-cs"/>
              </a:rPr>
              <a:t>(Papadimitriou 1992)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Does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not</a:t>
            </a:r>
            <a:r>
              <a:rPr lang="en-US">
                <a:latin typeface="Arial" charset="0"/>
                <a:cs typeface="+mn-cs"/>
              </a:rPr>
              <a:t> work for hard k-SAT (k &gt;= 3).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4164013" y="3706813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0" i="0">
                <a:solidFill>
                  <a:schemeClr val="tx1"/>
                </a:solidFill>
                <a:cs typeface="+mn-cs"/>
              </a:rPr>
              <a:t>2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558800"/>
            <a:ext cx="4833937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Biased Random Walk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8725" y="1828800"/>
            <a:ext cx="7943850" cy="2657475"/>
          </a:xfrm>
        </p:spPr>
        <p:txBody>
          <a:bodyPr/>
          <a:lstStyle/>
          <a:p>
            <a:pPr>
              <a:lnSpc>
                <a:spcPct val="105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1) With probability p, </a:t>
            </a:r>
            <a:r>
              <a:rPr lang="ja-JP" altLang="en-US" b="1">
                <a:solidFill>
                  <a:srgbClr val="8CF4EA"/>
                </a:solidFill>
                <a:latin typeface="Arial" charset="0"/>
                <a:cs typeface="+mn-cs"/>
              </a:rPr>
              <a:t>“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walk</a:t>
            </a:r>
            <a:r>
              <a:rPr lang="ja-JP" altLang="en-US" b="1">
                <a:solidFill>
                  <a:srgbClr val="8CF4EA"/>
                </a:solidFill>
                <a:latin typeface="Arial" charset="0"/>
                <a:cs typeface="+mn-cs"/>
              </a:rPr>
              <a:t>”</a:t>
            </a:r>
            <a:r>
              <a:rPr lang="en-US">
                <a:latin typeface="Arial" charset="0"/>
                <a:cs typeface="+mn-cs"/>
              </a:rPr>
              <a:t>, i.e.,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  flip variable in some unsatisfied clause.</a:t>
            </a:r>
          </a:p>
          <a:p>
            <a:pPr>
              <a:lnSpc>
                <a:spcPct val="105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2) With probability 1-p, </a:t>
            </a:r>
            <a:r>
              <a:rPr lang="ja-JP" altLang="en-US" b="1">
                <a:solidFill>
                  <a:srgbClr val="8CF4EA"/>
                </a:solidFill>
                <a:latin typeface="Arial" charset="0"/>
                <a:cs typeface="+mn-cs"/>
              </a:rPr>
              <a:t>“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greedy move</a:t>
            </a:r>
            <a:r>
              <a:rPr lang="ja-JP" altLang="en-US" b="1">
                <a:solidFill>
                  <a:srgbClr val="8CF4EA"/>
                </a:solidFill>
                <a:latin typeface="Arial" charset="0"/>
                <a:cs typeface="+mn-cs"/>
              </a:rPr>
              <a:t>”</a:t>
            </a:r>
            <a:r>
              <a:rPr lang="en-US">
                <a:latin typeface="Arial" charset="0"/>
                <a:cs typeface="+mn-cs"/>
              </a:rPr>
              <a:t>, i.e.,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  flip variable that yields greatest number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  of satisfied clauses.</a:t>
            </a:r>
          </a:p>
          <a:p>
            <a:pPr>
              <a:lnSpc>
                <a:spcPct val="105000"/>
              </a:lnSpc>
              <a:buFont typeface="Symbol" charset="0"/>
              <a:buNone/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8" y="250825"/>
            <a:ext cx="8382000" cy="530225"/>
          </a:xfrm>
        </p:spPr>
        <p:txBody>
          <a:bodyPr/>
          <a:lstStyle/>
          <a:p>
            <a:pPr>
              <a:defRPr/>
            </a:pPr>
            <a:r>
              <a:rPr lang="en-US" sz="3200">
                <a:latin typeface="Arial" charset="0"/>
                <a:cs typeface="+mj-cs"/>
              </a:rPr>
              <a:t>Experimental Results: Hard Random 3SAT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5457825"/>
            <a:ext cx="8086725" cy="736600"/>
          </a:xfrm>
        </p:spPr>
        <p:txBody>
          <a:bodyPr/>
          <a:lstStyle/>
          <a:p>
            <a:pPr algn="ctr">
              <a:buFont typeface="Symbol" charset="0"/>
              <a:buNone/>
              <a:defRPr/>
            </a:pPr>
            <a:r>
              <a:rPr lang="en-US" sz="2000" b="1">
                <a:solidFill>
                  <a:srgbClr val="8CF4EA"/>
                </a:solidFill>
                <a:latin typeface="Arial" charset="0"/>
                <a:cs typeface="+mn-cs"/>
              </a:rPr>
              <a:t>Biased Walk better than Sim. Ann. better than</a:t>
            </a:r>
            <a:br>
              <a:rPr lang="en-US" sz="2000" b="1">
                <a:solidFill>
                  <a:srgbClr val="8CF4EA"/>
                </a:solidFill>
                <a:latin typeface="Arial" charset="0"/>
                <a:cs typeface="+mn-cs"/>
              </a:rPr>
            </a:br>
            <a:r>
              <a:rPr lang="en-US" sz="2000" b="1">
                <a:solidFill>
                  <a:srgbClr val="8CF4EA"/>
                </a:solidFill>
                <a:latin typeface="Arial" charset="0"/>
                <a:cs typeface="+mn-cs"/>
              </a:rPr>
              <a:t>Basic GSAT better than DP.     </a:t>
            </a: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1893888" y="892175"/>
            <a:ext cx="5846762" cy="4467225"/>
          </a:xfrm>
          <a:prstGeom prst="rect">
            <a:avLst/>
          </a:prstGeom>
          <a:gradFill rotWithShape="0">
            <a:gsLst>
              <a:gs pos="0">
                <a:srgbClr val="063DE8">
                  <a:gamma/>
                  <a:shade val="80000"/>
                  <a:invGamma/>
                </a:srgbClr>
              </a:gs>
              <a:gs pos="50000">
                <a:srgbClr val="063DE8"/>
              </a:gs>
              <a:gs pos="100000">
                <a:srgbClr val="063DE8">
                  <a:gamma/>
                  <a:shade val="80000"/>
                  <a:invGamma/>
                </a:srgbClr>
              </a:gs>
            </a:gsLst>
            <a:lin ang="5400000" scaled="1"/>
          </a:gra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grpSp>
        <p:nvGrpSpPr>
          <p:cNvPr id="109572" name="Group 12"/>
          <p:cNvGrpSpPr>
            <a:grpSpLocks/>
          </p:cNvGrpSpPr>
          <p:nvPr/>
        </p:nvGrpSpPr>
        <p:grpSpPr bwMode="auto">
          <a:xfrm>
            <a:off x="1944688" y="1690688"/>
            <a:ext cx="5711825" cy="4046537"/>
            <a:chOff x="1225" y="1065"/>
            <a:chExt cx="3598" cy="2549"/>
          </a:xfrm>
        </p:grpSpPr>
        <p:sp>
          <p:nvSpPr>
            <p:cNvPr id="86021" name="Rectangle 5"/>
            <p:cNvSpPr>
              <a:spLocks noChangeArrowheads="1"/>
            </p:cNvSpPr>
            <p:nvPr/>
          </p:nvSpPr>
          <p:spPr bwMode="auto">
            <a:xfrm>
              <a:off x="1225" y="1065"/>
              <a:ext cx="508" cy="2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r">
                <a:defRPr/>
              </a:pPr>
              <a:r>
                <a:rPr lang="en-US" sz="2200" i="0">
                  <a:solidFill>
                    <a:srgbClr val="A2FFA3"/>
                  </a:solidFill>
                  <a:ea typeface="+mn-ea"/>
                  <a:cs typeface="+mn-cs"/>
                </a:rPr>
                <a:t>vars</a:t>
              </a:r>
              <a:endParaRPr lang="en-US" sz="22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endParaRPr>
            </a:p>
            <a:p>
              <a:pPr algn="r"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100</a:t>
              </a:r>
            </a:p>
            <a:p>
              <a:pPr algn="r"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200</a:t>
              </a:r>
            </a:p>
            <a:p>
              <a:pPr algn="r">
                <a:spcBef>
                  <a:spcPct val="35000"/>
                </a:spcBef>
                <a:defRPr/>
              </a:pPr>
              <a:r>
                <a:rPr lang="en-US" sz="2200" i="0">
                  <a:solidFill>
                    <a:srgbClr val="8CF4EA"/>
                  </a:solidFill>
                  <a:ea typeface="+mn-ea"/>
                  <a:cs typeface="+mn-cs"/>
                </a:rPr>
                <a:t>400</a:t>
              </a:r>
              <a:endParaRPr lang="en-US" sz="2200" b="0" i="0">
                <a:solidFill>
                  <a:srgbClr val="8CF4EA"/>
                </a:solidFill>
                <a:ea typeface="+mn-ea"/>
                <a:cs typeface="+mn-cs"/>
              </a:endParaRPr>
            </a:p>
            <a:p>
              <a:pPr algn="r"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600</a:t>
              </a:r>
            </a:p>
            <a:p>
              <a:pPr algn="r"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800</a:t>
              </a:r>
            </a:p>
            <a:p>
              <a:pPr algn="r"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1000</a:t>
              </a:r>
            </a:p>
            <a:p>
              <a:pPr algn="r">
                <a:spcBef>
                  <a:spcPct val="35000"/>
                </a:spcBef>
                <a:defRPr/>
              </a:pPr>
              <a:r>
                <a:rPr lang="en-US" sz="2200" i="0">
                  <a:solidFill>
                    <a:srgbClr val="8CF4EA"/>
                  </a:solidFill>
                  <a:ea typeface="+mn-ea"/>
                  <a:cs typeface="+mn-cs"/>
                </a:rPr>
                <a:t>2000</a:t>
              </a:r>
            </a:p>
          </p:txBody>
        </p:sp>
        <p:sp>
          <p:nvSpPr>
            <p:cNvPr id="86022" name="Rectangle 6"/>
            <p:cNvSpPr>
              <a:spLocks noChangeArrowheads="1"/>
            </p:cNvSpPr>
            <p:nvPr/>
          </p:nvSpPr>
          <p:spPr bwMode="auto">
            <a:xfrm>
              <a:off x="1740" y="1065"/>
              <a:ext cx="508" cy="2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2200" i="0">
                  <a:solidFill>
                    <a:srgbClr val="A2FFA3"/>
                  </a:solidFill>
                  <a:ea typeface="+mn-ea"/>
                  <a:cs typeface="+mn-cs"/>
                </a:rPr>
                <a:t>time</a:t>
              </a:r>
              <a:endParaRPr lang="en-US" sz="22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endParaRP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.4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22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122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1471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endParaRPr lang="en-US" sz="2200" b="0" i="0">
                <a:solidFill>
                  <a:schemeClr val="tx1"/>
                </a:solidFill>
                <a:ea typeface="+mn-ea"/>
                <a:cs typeface="+mn-cs"/>
              </a:endParaRPr>
            </a:p>
          </p:txBody>
        </p:sp>
        <p:sp>
          <p:nvSpPr>
            <p:cNvPr id="86023" name="Rectangle 7"/>
            <p:cNvSpPr>
              <a:spLocks noChangeArrowheads="1"/>
            </p:cNvSpPr>
            <p:nvPr/>
          </p:nvSpPr>
          <p:spPr bwMode="auto">
            <a:xfrm>
              <a:off x="2383" y="1065"/>
              <a:ext cx="380" cy="2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2200" i="0">
                  <a:solidFill>
                    <a:srgbClr val="A2FFA3"/>
                  </a:solidFill>
                  <a:ea typeface="+mn-ea"/>
                  <a:cs typeface="+mn-cs"/>
                </a:rPr>
                <a:t>eff.</a:t>
              </a:r>
              <a:endParaRPr lang="en-US" sz="22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endParaRP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.12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.01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.02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.01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endParaRPr lang="en-US" sz="2200" b="0" i="0">
                <a:solidFill>
                  <a:schemeClr val="tx1"/>
                </a:solidFill>
                <a:ea typeface="+mn-ea"/>
                <a:cs typeface="+mn-cs"/>
              </a:endParaRPr>
            </a:p>
          </p:txBody>
        </p:sp>
        <p:sp>
          <p:nvSpPr>
            <p:cNvPr id="86024" name="Rectangle 8"/>
            <p:cNvSpPr>
              <a:spLocks noChangeArrowheads="1"/>
            </p:cNvSpPr>
            <p:nvPr/>
          </p:nvSpPr>
          <p:spPr bwMode="auto">
            <a:xfrm>
              <a:off x="2770" y="1065"/>
              <a:ext cx="508" cy="2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2200" i="0">
                  <a:solidFill>
                    <a:srgbClr val="A2FFA3"/>
                  </a:solidFill>
                  <a:ea typeface="+mn-ea"/>
                  <a:cs typeface="+mn-cs"/>
                </a:rPr>
                <a:t>time</a:t>
              </a:r>
              <a:endParaRPr lang="en-US" sz="22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endParaRP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.2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4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7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35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286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1095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3255</a:t>
              </a:r>
            </a:p>
            <a:p>
              <a:pPr>
                <a:spcBef>
                  <a:spcPct val="35000"/>
                </a:spcBef>
                <a:defRPr/>
              </a:pPr>
              <a:endParaRPr lang="en-US" sz="2200" b="0" i="0">
                <a:solidFill>
                  <a:schemeClr val="tx1"/>
                </a:solidFill>
                <a:ea typeface="+mn-ea"/>
                <a:cs typeface="+mn-cs"/>
              </a:endParaRPr>
            </a:p>
          </p:txBody>
        </p:sp>
        <p:sp>
          <p:nvSpPr>
            <p:cNvPr id="86025" name="Rectangle 9"/>
            <p:cNvSpPr>
              <a:spLocks noChangeArrowheads="1"/>
            </p:cNvSpPr>
            <p:nvPr/>
          </p:nvSpPr>
          <p:spPr bwMode="auto">
            <a:xfrm>
              <a:off x="3413" y="1065"/>
              <a:ext cx="380" cy="2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2200" i="0">
                  <a:solidFill>
                    <a:srgbClr val="A2FFA3"/>
                  </a:solidFill>
                  <a:ea typeface="+mn-ea"/>
                  <a:cs typeface="+mn-cs"/>
                </a:rPr>
                <a:t>eff.</a:t>
              </a:r>
              <a:endParaRPr lang="en-US" sz="22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endParaRP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1.0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.97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.95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1.0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.95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.85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.95</a:t>
              </a:r>
            </a:p>
            <a:p>
              <a:pPr>
                <a:spcBef>
                  <a:spcPct val="35000"/>
                </a:spcBef>
                <a:defRPr/>
              </a:pPr>
              <a:endParaRPr lang="en-US" sz="2200" b="0" i="0">
                <a:solidFill>
                  <a:schemeClr val="tx1"/>
                </a:solidFill>
                <a:ea typeface="+mn-ea"/>
                <a:cs typeface="+mn-cs"/>
              </a:endParaRPr>
            </a:p>
          </p:txBody>
        </p:sp>
        <p:sp>
          <p:nvSpPr>
            <p:cNvPr id="86026" name="Rectangle 10"/>
            <p:cNvSpPr>
              <a:spLocks noChangeArrowheads="1"/>
            </p:cNvSpPr>
            <p:nvPr/>
          </p:nvSpPr>
          <p:spPr bwMode="auto">
            <a:xfrm>
              <a:off x="3830" y="1065"/>
              <a:ext cx="478" cy="2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2200" i="0">
                  <a:solidFill>
                    <a:srgbClr val="A2FFA3"/>
                  </a:solidFill>
                  <a:ea typeface="+mn-ea"/>
                  <a:cs typeface="+mn-cs"/>
                </a:rPr>
                <a:t>time</a:t>
              </a:r>
              <a:endParaRPr lang="en-US" sz="22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endParaRP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.6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21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75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427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endParaRPr lang="en-US" sz="2200" b="0" i="0">
                <a:solidFill>
                  <a:schemeClr val="tx1"/>
                </a:solidFill>
                <a:ea typeface="+mn-ea"/>
                <a:cs typeface="+mn-cs"/>
              </a:endParaRPr>
            </a:p>
          </p:txBody>
        </p:sp>
        <p:sp>
          <p:nvSpPr>
            <p:cNvPr id="86027" name="Rectangle 11"/>
            <p:cNvSpPr>
              <a:spLocks noChangeArrowheads="1"/>
            </p:cNvSpPr>
            <p:nvPr/>
          </p:nvSpPr>
          <p:spPr bwMode="auto">
            <a:xfrm>
              <a:off x="4443" y="1065"/>
              <a:ext cx="380" cy="2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2200" i="0">
                  <a:solidFill>
                    <a:srgbClr val="A2FFA3"/>
                  </a:solidFill>
                  <a:ea typeface="+mn-ea"/>
                  <a:cs typeface="+mn-cs"/>
                </a:rPr>
                <a:t>eff.</a:t>
              </a:r>
              <a:endParaRPr lang="en-US" sz="22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endParaRP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.88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.86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.93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.3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r>
                <a:rPr lang="en-US" sz="2200" b="0" i="0">
                  <a:solidFill>
                    <a:schemeClr val="tx1"/>
                  </a:solidFill>
                  <a:ea typeface="+mn-ea"/>
                  <a:cs typeface="+mn-cs"/>
                </a:rPr>
                <a:t>*</a:t>
              </a:r>
            </a:p>
            <a:p>
              <a:pPr>
                <a:spcBef>
                  <a:spcPct val="35000"/>
                </a:spcBef>
                <a:defRPr/>
              </a:pPr>
              <a:endParaRPr lang="en-US" sz="2200" b="0" i="0">
                <a:solidFill>
                  <a:schemeClr val="tx1"/>
                </a:solidFill>
                <a:ea typeface="+mn-ea"/>
                <a:cs typeface="+mn-cs"/>
              </a:endParaRPr>
            </a:p>
          </p:txBody>
        </p:sp>
      </p:grpSp>
      <p:sp>
        <p:nvSpPr>
          <p:cNvPr id="40966" name="Rectangle 13"/>
          <p:cNvSpPr>
            <a:spLocks noChangeArrowheads="1"/>
          </p:cNvSpPr>
          <p:nvPr/>
        </p:nvSpPr>
        <p:spPr bwMode="auto">
          <a:xfrm>
            <a:off x="3116263" y="1263650"/>
            <a:ext cx="833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en-US" i="0">
                <a:solidFill>
                  <a:srgbClr val="A2FFA3"/>
                </a:solidFill>
                <a:cs typeface="+mn-cs"/>
              </a:rPr>
              <a:t>basic</a:t>
            </a:r>
          </a:p>
        </p:txBody>
      </p:sp>
      <p:sp>
        <p:nvSpPr>
          <p:cNvPr id="40967" name="Rectangle 14"/>
          <p:cNvSpPr>
            <a:spLocks noChangeArrowheads="1"/>
          </p:cNvSpPr>
          <p:nvPr/>
        </p:nvSpPr>
        <p:spPr bwMode="auto">
          <a:xfrm>
            <a:off x="4845050" y="1263650"/>
            <a:ext cx="735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en-US" i="0">
                <a:solidFill>
                  <a:srgbClr val="A2FFA3"/>
                </a:solidFill>
                <a:cs typeface="+mn-cs"/>
              </a:rPr>
              <a:t>walk</a:t>
            </a:r>
          </a:p>
        </p:txBody>
      </p:sp>
      <p:sp>
        <p:nvSpPr>
          <p:cNvPr id="40968" name="Rectangle 15"/>
          <p:cNvSpPr>
            <a:spLocks noChangeArrowheads="1"/>
          </p:cNvSpPr>
          <p:nvPr/>
        </p:nvSpPr>
        <p:spPr bwMode="auto">
          <a:xfrm>
            <a:off x="3892550" y="954088"/>
            <a:ext cx="88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en-US" i="0">
                <a:solidFill>
                  <a:srgbClr val="FFA27C"/>
                </a:solidFill>
                <a:cs typeface="+mn-cs"/>
              </a:rPr>
              <a:t>GSAT</a:t>
            </a:r>
          </a:p>
        </p:txBody>
      </p:sp>
      <p:sp>
        <p:nvSpPr>
          <p:cNvPr id="40969" name="Rectangle 16"/>
          <p:cNvSpPr>
            <a:spLocks noChangeArrowheads="1"/>
          </p:cNvSpPr>
          <p:nvPr/>
        </p:nvSpPr>
        <p:spPr bwMode="auto">
          <a:xfrm>
            <a:off x="6216650" y="954088"/>
            <a:ext cx="1355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en-US" i="0">
                <a:solidFill>
                  <a:srgbClr val="FFA27C"/>
                </a:solidFill>
                <a:cs typeface="+mn-cs"/>
              </a:rPr>
              <a:t>Sim. Ann.</a:t>
            </a:r>
          </a:p>
        </p:txBody>
      </p:sp>
      <p:sp>
        <p:nvSpPr>
          <p:cNvPr id="86033" name="Line 17"/>
          <p:cNvSpPr>
            <a:spLocks noChangeShapeType="1"/>
          </p:cNvSpPr>
          <p:nvPr/>
        </p:nvSpPr>
        <p:spPr bwMode="auto">
          <a:xfrm>
            <a:off x="1895475" y="2078038"/>
            <a:ext cx="5810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86034" name="Line 18"/>
          <p:cNvSpPr>
            <a:spLocks noChangeShapeType="1"/>
          </p:cNvSpPr>
          <p:nvPr/>
        </p:nvSpPr>
        <p:spPr bwMode="auto">
          <a:xfrm>
            <a:off x="2713038" y="909638"/>
            <a:ext cx="0" cy="4408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86035" name="Line 19"/>
          <p:cNvSpPr>
            <a:spLocks noChangeShapeType="1"/>
          </p:cNvSpPr>
          <p:nvPr/>
        </p:nvSpPr>
        <p:spPr bwMode="auto">
          <a:xfrm>
            <a:off x="3559175" y="1770063"/>
            <a:ext cx="0" cy="3548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86036" name="Line 20"/>
          <p:cNvSpPr>
            <a:spLocks noChangeShapeType="1"/>
          </p:cNvSpPr>
          <p:nvPr/>
        </p:nvSpPr>
        <p:spPr bwMode="auto">
          <a:xfrm>
            <a:off x="4405313" y="1404938"/>
            <a:ext cx="0" cy="39131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86037" name="Line 21"/>
          <p:cNvSpPr>
            <a:spLocks noChangeShapeType="1"/>
          </p:cNvSpPr>
          <p:nvPr/>
        </p:nvSpPr>
        <p:spPr bwMode="auto">
          <a:xfrm>
            <a:off x="5251450" y="1770063"/>
            <a:ext cx="0" cy="3548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86038" name="Line 22"/>
          <p:cNvSpPr>
            <a:spLocks noChangeShapeType="1"/>
          </p:cNvSpPr>
          <p:nvPr/>
        </p:nvSpPr>
        <p:spPr bwMode="auto">
          <a:xfrm>
            <a:off x="6054725" y="895350"/>
            <a:ext cx="0" cy="4422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86039" name="Line 23"/>
          <p:cNvSpPr>
            <a:spLocks noChangeShapeType="1"/>
          </p:cNvSpPr>
          <p:nvPr/>
        </p:nvSpPr>
        <p:spPr bwMode="auto">
          <a:xfrm>
            <a:off x="6884988" y="1770063"/>
            <a:ext cx="0" cy="3548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84338" y="558800"/>
            <a:ext cx="6432550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Other Applications Of  GSAT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50" y="1314450"/>
            <a:ext cx="8372475" cy="4714875"/>
          </a:xfrm>
        </p:spPr>
        <p:txBody>
          <a:bodyPr/>
          <a:lstStyle/>
          <a:p>
            <a:pPr>
              <a:spcBef>
                <a:spcPct val="30000"/>
              </a:spcBef>
              <a:tabLst>
                <a:tab pos="1150938" algn="l"/>
              </a:tabLst>
              <a:defRPr/>
            </a:pPr>
            <a:r>
              <a:rPr lang="en-US">
                <a:latin typeface="Arial" charset="0"/>
                <a:cs typeface="+mn-cs"/>
              </a:rPr>
              <a:t>VLSI circuit diagnosis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 </a:t>
            </a:r>
            <a:r>
              <a:rPr lang="en-US" sz="2400">
                <a:latin typeface="Arial" charset="0"/>
                <a:cs typeface="+mn-cs"/>
              </a:rPr>
              <a:t>SAT formulation by Larrabee (1992)</a:t>
            </a:r>
            <a:br>
              <a:rPr lang="en-US" sz="2400">
                <a:latin typeface="Arial" charset="0"/>
                <a:cs typeface="+mn-cs"/>
              </a:rPr>
            </a:br>
            <a:r>
              <a:rPr lang="en-US" sz="2400">
                <a:latin typeface="Arial" charset="0"/>
                <a:cs typeface="+mn-cs"/>
              </a:rPr>
              <a:t>	approx. 10,000 var 5,000 clause problems</a:t>
            </a:r>
          </a:p>
          <a:p>
            <a:pPr>
              <a:spcBef>
                <a:spcPct val="40000"/>
              </a:spcBef>
              <a:tabLst>
                <a:tab pos="1150938" algn="l"/>
              </a:tabLst>
              <a:defRPr/>
            </a:pPr>
            <a:r>
              <a:rPr lang="en-US">
                <a:latin typeface="Arial" charset="0"/>
                <a:cs typeface="+mn-cs"/>
              </a:rPr>
              <a:t>Planning and scheduling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</a:t>
            </a:r>
            <a:r>
              <a:rPr lang="en-US" sz="2400">
                <a:latin typeface="Arial" charset="0"/>
                <a:cs typeface="+mn-cs"/>
              </a:rPr>
              <a:t> 	approx. 20,000 var 100,000 clause problems</a:t>
            </a:r>
            <a:br>
              <a:rPr lang="en-US" sz="2400">
                <a:latin typeface="Arial" charset="0"/>
                <a:cs typeface="+mn-cs"/>
              </a:rPr>
            </a:br>
            <a:r>
              <a:rPr lang="en-US" sz="2400">
                <a:latin typeface="Arial" charset="0"/>
                <a:cs typeface="+mn-cs"/>
              </a:rPr>
              <a:t>           </a:t>
            </a:r>
            <a:r>
              <a:rPr lang="en-US" sz="2000">
                <a:latin typeface="Arial" charset="0"/>
                <a:cs typeface="+mn-cs"/>
              </a:rPr>
              <a:t>(Crawford and Baker 1994)</a:t>
            </a:r>
            <a:endParaRPr lang="en-US">
              <a:latin typeface="Arial" charset="0"/>
              <a:cs typeface="+mn-cs"/>
            </a:endParaRPr>
          </a:p>
          <a:p>
            <a:pPr>
              <a:spcBef>
                <a:spcPct val="40000"/>
              </a:spcBef>
              <a:tabLst>
                <a:tab pos="1150938" algn="l"/>
              </a:tabLst>
              <a:defRPr/>
            </a:pPr>
            <a:r>
              <a:rPr lang="en-US">
                <a:latin typeface="Arial" charset="0"/>
                <a:cs typeface="+mn-cs"/>
              </a:rPr>
              <a:t>Finite algebra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 	</a:t>
            </a:r>
            <a:r>
              <a:rPr lang="en-US" sz="2400">
                <a:latin typeface="Arial" charset="0"/>
                <a:cs typeface="+mn-cs"/>
              </a:rPr>
              <a:t>search for algebraic structures</a:t>
            </a:r>
            <a:r>
              <a:rPr lang="en-US">
                <a:latin typeface="Arial" charset="0"/>
                <a:cs typeface="+mn-cs"/>
              </a:rPr>
              <a:t/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	</a:t>
            </a:r>
            <a:r>
              <a:rPr lang="en-US" sz="2000">
                <a:latin typeface="Arial" charset="0"/>
                <a:cs typeface="+mn-cs"/>
              </a:rPr>
              <a:t>GSAT+walk outperforms systematic method on large  </a:t>
            </a:r>
            <a:br>
              <a:rPr lang="en-US" sz="2000">
                <a:latin typeface="Arial" charset="0"/>
                <a:cs typeface="+mn-cs"/>
              </a:rPr>
            </a:br>
            <a:r>
              <a:rPr lang="en-US" sz="2000">
                <a:latin typeface="Arial" charset="0"/>
                <a:cs typeface="+mn-cs"/>
              </a:rPr>
              <a:t>            	instances. Currently exploring remaining open problems.</a:t>
            </a:r>
            <a:br>
              <a:rPr lang="en-US" sz="2000">
                <a:latin typeface="Arial" charset="0"/>
                <a:cs typeface="+mn-cs"/>
              </a:rPr>
            </a:br>
            <a:r>
              <a:rPr lang="en-US" sz="2000">
                <a:latin typeface="Arial" charset="0"/>
                <a:cs typeface="+mn-cs"/>
              </a:rPr>
              <a:t>             (Fujita et al. 1993) 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22300" y="1485900"/>
            <a:ext cx="8439150" cy="2921000"/>
          </a:xfrm>
        </p:spPr>
        <p:txBody>
          <a:bodyPr/>
          <a:lstStyle/>
          <a:p>
            <a:pPr>
              <a:buFont typeface="Symbol" charset="0"/>
              <a:buNone/>
              <a:defRPr/>
            </a:pPr>
            <a:r>
              <a:rPr lang="en-US" sz="2400">
                <a:solidFill>
                  <a:srgbClr val="FFA27C"/>
                </a:solidFill>
                <a:latin typeface="Arial" charset="0"/>
                <a:cs typeface="+mn-cs"/>
              </a:rPr>
              <a:t> For other work on stochastic, incomplete methods, see e.g.:</a:t>
            </a:r>
          </a:p>
          <a:p>
            <a:pPr>
              <a:buFont typeface="Symbol" charset="0"/>
              <a:buNone/>
              <a:defRPr/>
            </a:pPr>
            <a:r>
              <a:rPr lang="en-US" sz="2000">
                <a:solidFill>
                  <a:srgbClr val="FFA27C"/>
                </a:solidFill>
                <a:latin typeface="Arial" charset="0"/>
                <a:cs typeface="+mn-cs"/>
              </a:rPr>
              <a:t>   </a:t>
            </a:r>
            <a:r>
              <a:rPr lang="en-US" sz="2400">
                <a:latin typeface="Arial" charset="0"/>
                <a:cs typeface="+mn-cs"/>
              </a:rPr>
              <a:t>Adorf and Johnston 1990; Beringer et al. 1994; Davenport et al. 1994 (GENET); Kask and Dechter 1995; Ginsberg and McAllester 1994; Gu 1992; Hampson and Kibler 1993; Konolige 1994; Langley 1992; Minton et al. 1991; Morris 1993; Pinkas and Dechter 1993; Resende and Feo 1993; Spears 1995, and others</a:t>
            </a:r>
            <a:r>
              <a:rPr lang="en-US" sz="2000">
                <a:latin typeface="Arial" charset="0"/>
                <a:cs typeface="+mn-cs"/>
              </a:rPr>
              <a:t>!  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8675" y="2228850"/>
            <a:ext cx="8686800" cy="3314700"/>
          </a:xfrm>
        </p:spPr>
        <p:txBody>
          <a:bodyPr/>
          <a:lstStyle/>
          <a:p>
            <a:pPr>
              <a:lnSpc>
                <a:spcPct val="110000"/>
              </a:lnSpc>
              <a:defRPr/>
            </a:pPr>
            <a:r>
              <a:rPr lang="en-US" b="1">
                <a:latin typeface="Arial" charset="0"/>
                <a:cs typeface="+mn-cs"/>
              </a:rPr>
              <a:t>GSAT-style procedures are now a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promising alternative</a:t>
            </a:r>
            <a:r>
              <a:rPr lang="en-US" b="1">
                <a:latin typeface="Arial" charset="0"/>
                <a:cs typeface="+mn-cs"/>
              </a:rPr>
              <a:t> to systematic methods.</a:t>
            </a:r>
            <a:endParaRPr lang="en-US" b="1">
              <a:solidFill>
                <a:schemeClr val="accent1"/>
              </a:solidFill>
              <a:latin typeface="Arial" charset="0"/>
              <a:cs typeface="+mn-cs"/>
            </a:endParaRPr>
          </a:p>
          <a:p>
            <a:pPr>
              <a:defRPr/>
            </a:pPr>
            <a:r>
              <a:rPr lang="en-US" b="1">
                <a:latin typeface="Arial" charset="0"/>
                <a:cs typeface="+mn-cs"/>
              </a:rPr>
              <a:t>Drawback: cannot show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unsatisfiability</a:t>
            </a:r>
            <a:r>
              <a:rPr lang="en-US" b="1">
                <a:latin typeface="Arial" charset="0"/>
                <a:cs typeface="+mn-cs"/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1400" y="958850"/>
            <a:ext cx="76025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Showing UNSAT / Inconsistencies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0900" y="1543050"/>
            <a:ext cx="8258175" cy="3371850"/>
          </a:xfrm>
        </p:spPr>
        <p:txBody>
          <a:bodyPr/>
          <a:lstStyle/>
          <a:p>
            <a:pPr algn="ctr">
              <a:buFont typeface="Symbol" charset="0"/>
              <a:buNone/>
              <a:defRPr/>
            </a:pPr>
            <a:endParaRPr lang="en-US">
              <a:latin typeface="Arial" charset="0"/>
              <a:cs typeface="+mn-cs"/>
            </a:endParaRPr>
          </a:p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  Given the success of stochastic search methods on satisfiable instances, a natural question is:</a:t>
            </a:r>
          </a:p>
          <a:p>
            <a:pPr algn="ctr">
              <a:buFont typeface="Symbol" charset="0"/>
              <a:buNone/>
              <a:defRPr/>
            </a:pPr>
            <a:r>
              <a:rPr lang="en-US" b="1" i="1">
                <a:solidFill>
                  <a:srgbClr val="FFA27C"/>
                </a:solidFill>
                <a:latin typeface="Arial" charset="0"/>
                <a:cs typeface="+mn-cs"/>
              </a:rPr>
              <a:t>Can we do something similar for </a:t>
            </a:r>
            <a:br>
              <a:rPr lang="en-US" b="1" i="1">
                <a:solidFill>
                  <a:srgbClr val="FFA27C"/>
                </a:solidFill>
                <a:latin typeface="Arial" charset="0"/>
                <a:cs typeface="+mn-cs"/>
              </a:rPr>
            </a:br>
            <a:r>
              <a:rPr lang="en-US" b="1" i="1">
                <a:solidFill>
                  <a:srgbClr val="FFA27C"/>
                </a:solidFill>
                <a:latin typeface="Arial" charset="0"/>
                <a:cs typeface="+mn-cs"/>
              </a:rPr>
              <a:t>unsatisfiable instances?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4386263" y="2035175"/>
            <a:ext cx="519112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57250" y="1085850"/>
            <a:ext cx="8201025" cy="4486275"/>
          </a:xfrm>
        </p:spPr>
        <p:txBody>
          <a:bodyPr/>
          <a:lstStyle/>
          <a:p>
            <a:pPr>
              <a:lnSpc>
                <a:spcPct val="105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To show a set of clauses S </a:t>
            </a:r>
            <a:r>
              <a:rPr lang="en-US" b="1">
                <a:latin typeface="Arial" charset="0"/>
                <a:cs typeface="+mn-cs"/>
              </a:rPr>
              <a:t>unsatisfiable</a:t>
            </a:r>
            <a:r>
              <a:rPr lang="en-US">
                <a:latin typeface="Arial" charset="0"/>
                <a:cs typeface="+mn-cs"/>
              </a:rPr>
              <a:t>, we need to demonstrate (</a:t>
            </a:r>
            <a:r>
              <a:rPr lang="ja-JP" altLang="en-US">
                <a:latin typeface="Arial" charset="0"/>
                <a:cs typeface="+mn-cs"/>
              </a:rPr>
              <a:t>“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prove</a:t>
            </a:r>
            <a:r>
              <a:rPr lang="ja-JP" altLang="en-US">
                <a:latin typeface="Arial" charset="0"/>
                <a:cs typeface="+mn-cs"/>
              </a:rPr>
              <a:t>”</a:t>
            </a:r>
            <a:r>
              <a:rPr lang="en-US">
                <a:latin typeface="Arial" charset="0"/>
                <a:cs typeface="+mn-cs"/>
              </a:rPr>
              <a:t>) that none of the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2   truth assignments satisfies S.</a:t>
            </a:r>
          </a:p>
          <a:p>
            <a:pPr>
              <a:lnSpc>
                <a:spcPct val="105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This </a:t>
            </a:r>
            <a:r>
              <a:rPr lang="ja-JP" altLang="en-US">
                <a:latin typeface="Arial" charset="0"/>
                <a:cs typeface="+mn-cs"/>
              </a:rPr>
              <a:t>“</a:t>
            </a:r>
            <a:r>
              <a:rPr lang="en-US">
                <a:latin typeface="Arial" charset="0"/>
                <a:cs typeface="+mn-cs"/>
              </a:rPr>
              <a:t>truth-table</a:t>
            </a:r>
            <a:r>
              <a:rPr lang="ja-JP" altLang="en-US">
                <a:latin typeface="Arial" charset="0"/>
                <a:cs typeface="+mn-cs"/>
              </a:rPr>
              <a:t>”</a:t>
            </a:r>
            <a:r>
              <a:rPr lang="en-US">
                <a:latin typeface="Arial" charset="0"/>
                <a:cs typeface="+mn-cs"/>
              </a:rPr>
              <a:t> method is very time consuming.</a:t>
            </a:r>
          </a:p>
          <a:p>
            <a:pPr lvl="1">
              <a:lnSpc>
                <a:spcPct val="105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Compare this with having to check a single satisfying assignment to verify the satisfiability of a formula.</a:t>
            </a:r>
          </a:p>
          <a:p>
            <a:pPr>
              <a:buFont typeface="Symbol" charset="0"/>
              <a:buNone/>
              <a:defRPr/>
            </a:pPr>
            <a:r>
              <a:rPr lang="en-US" b="1" i="1">
                <a:solidFill>
                  <a:srgbClr val="FFA27C"/>
                </a:solidFill>
                <a:latin typeface="Arial" charset="0"/>
                <a:cs typeface="+mn-cs"/>
              </a:rPr>
              <a:t>Can we do better? --- Surprisingly difficult!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298575" y="1925638"/>
            <a:ext cx="3683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105000"/>
              </a:lnSpc>
              <a:spcBef>
                <a:spcPct val="50000"/>
              </a:spcBef>
              <a:defRPr/>
            </a:pPr>
            <a:r>
              <a:rPr lang="en-US" b="0" i="0">
                <a:solidFill>
                  <a:schemeClr val="tx1"/>
                </a:solidFill>
                <a:cs typeface="+mn-cs"/>
              </a:rPr>
              <a:t>N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941638" y="558800"/>
            <a:ext cx="3917950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Length Of Proofs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2171700"/>
            <a:ext cx="8890000" cy="3282950"/>
          </a:xfrm>
        </p:spPr>
        <p:txBody>
          <a:bodyPr/>
          <a:lstStyle/>
          <a:p>
            <a:pPr>
              <a:lnSpc>
                <a:spcPct val="120000"/>
              </a:lnSpc>
              <a:defRPr/>
            </a:pPr>
            <a:r>
              <a:rPr lang="en-US">
                <a:latin typeface="Arial" charset="0"/>
                <a:cs typeface="+mn-cs"/>
              </a:rPr>
              <a:t>Best know improvement on truth tables: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resolution</a:t>
            </a:r>
            <a:endParaRPr lang="en-US">
              <a:solidFill>
                <a:schemeClr val="accent1"/>
              </a:solidFill>
              <a:latin typeface="Arial" charset="0"/>
              <a:cs typeface="+mn-cs"/>
            </a:endParaRPr>
          </a:p>
          <a:p>
            <a:pPr lvl="1">
              <a:defRPr/>
            </a:pPr>
            <a:r>
              <a:rPr lang="en-US">
                <a:latin typeface="Arial" charset="0"/>
              </a:rPr>
              <a:t>Resolve clauses until empty clause is reached.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Widely used in automated theorem proving.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DP is a form of resolution.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54050" y="558800"/>
            <a:ext cx="84915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What Is The Impact Of These Results?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343025"/>
            <a:ext cx="8401050" cy="4457700"/>
          </a:xfrm>
        </p:spPr>
        <p:txBody>
          <a:bodyPr/>
          <a:lstStyle/>
          <a:p>
            <a:pPr defTabSz="282575">
              <a:defRPr/>
            </a:pPr>
            <a:r>
              <a:rPr lang="en-US">
                <a:latin typeface="Arial" charset="0"/>
                <a:cs typeface="+mn-cs"/>
              </a:rPr>
              <a:t>Results are based on a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worst-case</a:t>
            </a:r>
            <a:r>
              <a:rPr lang="en-US" b="1">
                <a:latin typeface="Arial" charset="0"/>
                <a:cs typeface="+mn-cs"/>
              </a:rPr>
              <a:t> </a:t>
            </a:r>
            <a:r>
              <a:rPr lang="en-US">
                <a:latin typeface="Arial" charset="0"/>
                <a:cs typeface="+mn-cs"/>
              </a:rPr>
              <a:t>analysis and  there continues to be a debate on their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practical</a:t>
            </a:r>
            <a:r>
              <a:rPr lang="en-US">
                <a:latin typeface="Arial" charset="0"/>
                <a:cs typeface="+mn-cs"/>
              </a:rPr>
              <a:t> relevance.</a:t>
            </a:r>
          </a:p>
          <a:p>
            <a:pPr defTabSz="282575">
              <a:defRPr/>
            </a:pPr>
            <a:r>
              <a:rPr lang="en-US">
                <a:latin typeface="Arial" charset="0"/>
                <a:cs typeface="+mn-cs"/>
              </a:rPr>
              <a:t>On the one hand, there are successful systems 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that do not appear to be hampered by the negative complexity results.</a:t>
            </a:r>
          </a:p>
          <a:p>
            <a:pPr defTabSz="282575"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   </a:t>
            </a:r>
            <a:r>
              <a:rPr lang="en-US" sz="2400">
                <a:latin typeface="Arial" charset="0"/>
                <a:cs typeface="+mn-cs"/>
              </a:rPr>
              <a:t>Examples:	Bayesian net applications,</a:t>
            </a:r>
            <a:br>
              <a:rPr lang="en-US" sz="2400">
                <a:latin typeface="Arial" charset="0"/>
                <a:cs typeface="+mn-cs"/>
              </a:rPr>
            </a:br>
            <a:r>
              <a:rPr lang="en-US" sz="2400">
                <a:latin typeface="Arial" charset="0"/>
                <a:cs typeface="+mn-cs"/>
              </a:rPr>
              <a:t>							Neural nets,</a:t>
            </a:r>
            <a:br>
              <a:rPr lang="en-US" sz="2400">
                <a:latin typeface="Arial" charset="0"/>
                <a:cs typeface="+mn-cs"/>
              </a:rPr>
            </a:br>
            <a:r>
              <a:rPr lang="en-US" sz="2400">
                <a:latin typeface="Arial" charset="0"/>
                <a:cs typeface="+mn-cs"/>
              </a:rPr>
              <a:t>							CLASSIC KR system</a:t>
            </a:r>
            <a:r>
              <a:rPr lang="en-US" sz="2000">
                <a:latin typeface="Arial" charset="0"/>
                <a:cs typeface="+mn-cs"/>
              </a:rPr>
              <a:t> (Brachman et al. 1989)</a:t>
            </a:r>
            <a:r>
              <a:rPr lang="en-US" sz="2400">
                <a:latin typeface="Arial" charset="0"/>
                <a:cs typeface="+mn-cs"/>
              </a:rPr>
              <a:t/>
            </a:r>
            <a:br>
              <a:rPr lang="en-US" sz="2400">
                <a:latin typeface="Arial" charset="0"/>
                <a:cs typeface="+mn-cs"/>
              </a:rPr>
            </a:br>
            <a:endParaRPr lang="en-US" sz="2400">
              <a:latin typeface="Arial" charset="0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12963" y="215900"/>
            <a:ext cx="5746750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Limitations Of Resolution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0988" y="971550"/>
            <a:ext cx="9115425" cy="4800600"/>
          </a:xfrm>
        </p:spPr>
        <p:txBody>
          <a:bodyPr/>
          <a:lstStyle/>
          <a:p>
            <a:pPr>
              <a:lnSpc>
                <a:spcPct val="105000"/>
              </a:lnSpc>
              <a:defRPr/>
            </a:pPr>
            <a:r>
              <a:rPr lang="en-US" b="1">
                <a:solidFill>
                  <a:srgbClr val="FFA27C"/>
                </a:solidFill>
                <a:latin typeface="Arial" charset="0"/>
                <a:cs typeface="+mn-cs"/>
              </a:rPr>
              <a:t>Method can</a:t>
            </a:r>
            <a:r>
              <a:rPr lang="ja-JP" altLang="en-US" b="1">
                <a:solidFill>
                  <a:srgbClr val="FFA27C"/>
                </a:solidFill>
                <a:latin typeface="Arial" charset="0"/>
                <a:cs typeface="+mn-cs"/>
              </a:rPr>
              <a:t>’</a:t>
            </a:r>
            <a:r>
              <a:rPr lang="en-US" b="1">
                <a:solidFill>
                  <a:srgbClr val="FFA27C"/>
                </a:solidFill>
                <a:latin typeface="Arial" charset="0"/>
                <a:cs typeface="+mn-cs"/>
              </a:rPr>
              <a:t>t </a:t>
            </a:r>
            <a:r>
              <a:rPr lang="ja-JP" altLang="en-US" b="1">
                <a:solidFill>
                  <a:srgbClr val="FFA27C"/>
                </a:solidFill>
                <a:latin typeface="Arial" charset="0"/>
                <a:cs typeface="+mn-cs"/>
              </a:rPr>
              <a:t>“</a:t>
            </a:r>
            <a:r>
              <a:rPr lang="en-US" b="1">
                <a:solidFill>
                  <a:srgbClr val="FFA27C"/>
                </a:solidFill>
                <a:latin typeface="Arial" charset="0"/>
                <a:cs typeface="+mn-cs"/>
              </a:rPr>
              <a:t>count</a:t>
            </a:r>
            <a:r>
              <a:rPr lang="ja-JP" altLang="en-US" b="1">
                <a:solidFill>
                  <a:srgbClr val="FFA27C"/>
                </a:solidFill>
                <a:latin typeface="Arial" charset="0"/>
                <a:cs typeface="+mn-cs"/>
              </a:rPr>
              <a:t>”</a:t>
            </a:r>
            <a:r>
              <a:rPr lang="en-US" b="1">
                <a:solidFill>
                  <a:srgbClr val="FFA27C"/>
                </a:solidFill>
                <a:latin typeface="Arial" charset="0"/>
                <a:cs typeface="+mn-cs"/>
              </a:rPr>
              <a:t>! </a:t>
            </a:r>
            <a:r>
              <a:rPr lang="en-US">
                <a:latin typeface="Arial" charset="0"/>
                <a:cs typeface="+mn-cs"/>
              </a:rPr>
              <a:t>Pigeon-hole formulas: 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</a:t>
            </a:r>
            <a:r>
              <a:rPr lang="en-US" i="1">
                <a:latin typeface="Arial" charset="0"/>
                <a:cs typeface="+mn-cs"/>
              </a:rPr>
              <a:t>Can</a:t>
            </a:r>
            <a:r>
              <a:rPr lang="ja-JP" altLang="en-US" i="1">
                <a:latin typeface="Arial" charset="0"/>
                <a:cs typeface="+mn-cs"/>
              </a:rPr>
              <a:t>’</a:t>
            </a:r>
            <a:r>
              <a:rPr lang="en-US" i="1">
                <a:latin typeface="Arial" charset="0"/>
                <a:cs typeface="+mn-cs"/>
              </a:rPr>
              <a:t>t place N+1 objects in N holes.</a:t>
            </a:r>
            <a:r>
              <a:rPr lang="en-US">
                <a:latin typeface="Arial" charset="0"/>
                <a:cs typeface="+mn-cs"/>
              </a:rPr>
              <a:t/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Shortest resolution proof is exponentially long.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</a:t>
            </a:r>
            <a:r>
              <a:rPr lang="en-US" sz="2400">
                <a:latin typeface="Arial" charset="0"/>
                <a:cs typeface="+mn-cs"/>
              </a:rPr>
              <a:t>(Cook / Karp 1972; Haken 1985)</a:t>
            </a:r>
          </a:p>
          <a:p>
            <a:pPr>
              <a:defRPr/>
            </a:pPr>
            <a:r>
              <a:rPr lang="en-US" b="1">
                <a:solidFill>
                  <a:srgbClr val="FFA27C"/>
                </a:solidFill>
                <a:latin typeface="Arial" charset="0"/>
                <a:cs typeface="+mn-cs"/>
              </a:rPr>
              <a:t>Random unsat formulas: exponential size proofs.</a:t>
            </a:r>
            <a:endParaRPr lang="en-US">
              <a:latin typeface="Arial" charset="0"/>
              <a:cs typeface="+mn-cs"/>
            </a:endParaRPr>
          </a:p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  Explains why we can</a:t>
            </a:r>
            <a:r>
              <a:rPr lang="ja-JP" altLang="en-US">
                <a:latin typeface="Arial" charset="0"/>
                <a:cs typeface="+mn-cs"/>
              </a:rPr>
              <a:t>’</a:t>
            </a:r>
            <a:r>
              <a:rPr lang="en-US">
                <a:latin typeface="Arial" charset="0"/>
                <a:cs typeface="+mn-cs"/>
              </a:rPr>
              <a:t>t push DP over 400  vars:</a:t>
            </a:r>
          </a:p>
          <a:p>
            <a:pPr lvl="1"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  400 vars requires search tree of about 10 million nodes</a:t>
            </a:r>
          </a:p>
          <a:p>
            <a:pPr lvl="1">
              <a:lnSpc>
                <a:spcPct val="110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    1000 vars unsat  requires 10^15 nodes!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  </a:t>
            </a:r>
            <a:r>
              <a:rPr lang="en-US" sz="2000">
                <a:latin typeface="Arial" charset="0"/>
              </a:rPr>
              <a:t>(Chvatal and  Szemeredi 1988; Crawford 1995)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8138" y="558800"/>
            <a:ext cx="6586537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Stochastic Search For Proofs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GSAT: </a:t>
            </a:r>
            <a:r>
              <a:rPr lang="en-US">
                <a:latin typeface="Arial" charset="0"/>
                <a:cs typeface="+mn-cs"/>
              </a:rPr>
              <a:t>start with random truth assignment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(size linear in N), and try to </a:t>
            </a:r>
            <a:r>
              <a:rPr lang="ja-JP" altLang="en-US">
                <a:latin typeface="Arial" charset="0"/>
                <a:cs typeface="+mn-cs"/>
              </a:rPr>
              <a:t>“</a:t>
            </a:r>
            <a:r>
              <a:rPr lang="en-US">
                <a:latin typeface="Arial" charset="0"/>
                <a:cs typeface="+mn-cs"/>
              </a:rPr>
              <a:t>fix</a:t>
            </a:r>
            <a:r>
              <a:rPr lang="ja-JP" altLang="en-US">
                <a:latin typeface="Arial" charset="0"/>
                <a:cs typeface="+mn-cs"/>
              </a:rPr>
              <a:t>”</a:t>
            </a:r>
            <a:r>
              <a:rPr lang="en-US">
                <a:latin typeface="Arial" charset="0"/>
                <a:cs typeface="+mn-cs"/>
              </a:rPr>
              <a:t> it.</a:t>
            </a:r>
          </a:p>
          <a:p>
            <a:pPr>
              <a:defRPr/>
            </a:pP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Proposal for UNSAT</a:t>
            </a:r>
            <a:r>
              <a:rPr lang="en-US" b="1">
                <a:latin typeface="Arial" charset="0"/>
                <a:cs typeface="+mn-cs"/>
              </a:rPr>
              <a:t>: </a:t>
            </a:r>
            <a:r>
              <a:rPr lang="en-US">
                <a:latin typeface="Arial" charset="0"/>
                <a:cs typeface="+mn-cs"/>
              </a:rPr>
              <a:t>start with random proof structure, and try to fix it.</a:t>
            </a:r>
          </a:p>
          <a:p>
            <a:pPr>
              <a:defRPr/>
            </a:pPr>
            <a:r>
              <a:rPr lang="en-US" i="1">
                <a:latin typeface="Arial" charset="0"/>
                <a:cs typeface="+mn-cs"/>
              </a:rPr>
              <a:t>Completely unfeasible if the structure that we</a:t>
            </a:r>
            <a:r>
              <a:rPr lang="ja-JP" altLang="en-US" i="1">
                <a:latin typeface="Arial" charset="0"/>
                <a:cs typeface="+mn-cs"/>
              </a:rPr>
              <a:t>’</a:t>
            </a:r>
            <a:r>
              <a:rPr lang="en-US" i="1">
                <a:latin typeface="Arial" charset="0"/>
                <a:cs typeface="+mn-cs"/>
              </a:rPr>
              <a:t>re fixing has trillions of nodes (exponential in N).</a:t>
            </a:r>
            <a:endParaRPr lang="en-US">
              <a:latin typeface="Arial" charset="0"/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en-US">
                <a:solidFill>
                  <a:srgbClr val="FFA27C"/>
                </a:solidFill>
                <a:latin typeface="Arial" charset="0"/>
                <a:cs typeface="+mn-cs"/>
              </a:rPr>
              <a:t>We need short proofs!   </a:t>
            </a:r>
            <a:r>
              <a:rPr lang="en-US" sz="2400">
                <a:latin typeface="Arial" charset="0"/>
                <a:cs typeface="+mn-cs"/>
              </a:rPr>
              <a:t>(O(N) or something</a:t>
            </a:r>
            <a:r>
              <a:rPr lang="en-US" sz="2400" b="1">
                <a:latin typeface="Arial" charset="0"/>
                <a:cs typeface="+mn-cs"/>
              </a:rPr>
              <a:t>...</a:t>
            </a:r>
            <a:r>
              <a:rPr lang="en-US" sz="2400">
                <a:latin typeface="Arial" charset="0"/>
                <a:cs typeface="+mn-cs"/>
              </a:rPr>
              <a:t>)</a:t>
            </a:r>
            <a:br>
              <a:rPr lang="en-US" sz="2400">
                <a:latin typeface="Arial" charset="0"/>
                <a:cs typeface="+mn-cs"/>
              </a:rPr>
            </a:br>
            <a:r>
              <a:rPr lang="en-US" sz="2000">
                <a:latin typeface="Arial" charset="0"/>
                <a:cs typeface="+mn-cs"/>
              </a:rPr>
              <a:t>(Using abstractions / symmetrries?)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916238" y="354013"/>
            <a:ext cx="3970337" cy="585787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Recap Of Results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5313" y="1206500"/>
            <a:ext cx="8577262" cy="4822825"/>
          </a:xfrm>
        </p:spPr>
        <p:txBody>
          <a:bodyPr/>
          <a:lstStyle/>
          <a:p>
            <a:pPr>
              <a:buFont typeface="Symbol" charset="0"/>
              <a:buNone/>
              <a:defRPr/>
            </a:pPr>
            <a:r>
              <a:rPr lang="en-US" b="1">
                <a:solidFill>
                  <a:srgbClr val="FFA27C"/>
                </a:solidFill>
                <a:latin typeface="Arial" charset="0"/>
                <a:cs typeface="+mn-cs"/>
              </a:rPr>
              <a:t>A) Computationally hard problem instances</a:t>
            </a:r>
            <a:endParaRPr lang="en-US">
              <a:latin typeface="Arial" charset="0"/>
              <a:cs typeface="+mn-cs"/>
            </a:endParaRPr>
          </a:p>
          <a:p>
            <a:pPr>
              <a:defRPr/>
            </a:pPr>
            <a:r>
              <a:rPr lang="en-US" b="1">
                <a:solidFill>
                  <a:srgbClr val="FFA27C"/>
                </a:solidFill>
                <a:latin typeface="Arial" charset="0"/>
                <a:cs typeface="+mn-cs"/>
              </a:rPr>
              <a:t> </a:t>
            </a:r>
            <a:r>
              <a:rPr lang="en-US">
                <a:latin typeface="Arial" charset="0"/>
                <a:cs typeface="+mn-cs"/>
              </a:rPr>
              <a:t>Hardest ones are critically-constrained.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 Under- and over-constrained ones can be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surprisingly easy.</a:t>
            </a:r>
          </a:p>
          <a:p>
            <a:pPr>
              <a:defRPr/>
            </a:pPr>
            <a:r>
              <a:rPr lang="en-US">
                <a:latin typeface="Arial" charset="0"/>
                <a:cs typeface="+mn-cs"/>
              </a:rPr>
              <a:t> Critically-constrained instances at phase-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transition boundaries.</a:t>
            </a:r>
          </a:p>
          <a:p>
            <a:pPr lvl="1">
              <a:buFont typeface="Symbol" charset="0"/>
              <a:buNone/>
              <a:defRPr/>
            </a:pPr>
            <a:r>
              <a:rPr lang="en-US" sz="2800">
                <a:latin typeface="Arial" charset="0"/>
              </a:rPr>
              <a:t>  </a:t>
            </a:r>
            <a:r>
              <a:rPr lang="en-US">
                <a:latin typeface="Arial" charset="0"/>
              </a:rPr>
              <a:t>Properties of transition can be analyzed with tools from statistical physics.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625" y="552450"/>
            <a:ext cx="9001125" cy="5591175"/>
          </a:xfrm>
        </p:spPr>
        <p:txBody>
          <a:bodyPr/>
          <a:lstStyle/>
          <a:p>
            <a:pPr>
              <a:buFont typeface="Symbol" charset="0"/>
              <a:buNone/>
              <a:defRPr/>
            </a:pPr>
            <a:r>
              <a:rPr lang="en-US" b="1">
                <a:solidFill>
                  <a:srgbClr val="FFA27C"/>
                </a:solidFill>
                <a:latin typeface="Arial" charset="0"/>
                <a:cs typeface="+mn-cs"/>
              </a:rPr>
              <a:t>B) Stochastic Search Methods</a:t>
            </a:r>
            <a:endParaRPr lang="en-US">
              <a:latin typeface="Arial" charset="0"/>
              <a:cs typeface="+mn-cs"/>
            </a:endParaRPr>
          </a:p>
          <a:p>
            <a:pPr>
              <a:defRPr/>
            </a:pP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GSAT: </a:t>
            </a:r>
            <a:r>
              <a:rPr lang="en-US">
                <a:latin typeface="Arial" charset="0"/>
                <a:cs typeface="+mn-cs"/>
              </a:rPr>
              <a:t>Randomized local search for SAT testing.  </a:t>
            </a:r>
            <a:r>
              <a:rPr lang="en-US" sz="2400">
                <a:latin typeface="Arial" charset="0"/>
                <a:cs typeface="+mn-cs"/>
              </a:rPr>
              <a:t>Viable alternative to systematic, complete methods. </a:t>
            </a:r>
            <a:endParaRPr lang="en-US">
              <a:latin typeface="Arial" charset="0"/>
              <a:cs typeface="+mn-cs"/>
            </a:endParaRPr>
          </a:p>
          <a:p>
            <a:pPr>
              <a:defRPr/>
            </a:pP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Progress:</a:t>
            </a:r>
            <a:endParaRPr lang="en-US">
              <a:latin typeface="Arial" charset="0"/>
              <a:cs typeface="+mn-cs"/>
            </a:endParaRPr>
          </a:p>
          <a:p>
            <a:pPr lvl="1">
              <a:spcBef>
                <a:spcPct val="35000"/>
              </a:spcBef>
              <a:defRPr/>
            </a:pPr>
            <a:r>
              <a:rPr lang="en-US" sz="2800">
                <a:latin typeface="Arial" charset="0"/>
              </a:rPr>
              <a:t>1991: 10 vars, 500 clause theories.</a:t>
            </a:r>
            <a:endParaRPr lang="en-US" sz="2800" b="1">
              <a:latin typeface="Arial" charset="0"/>
            </a:endParaRPr>
          </a:p>
          <a:p>
            <a:pPr lvl="1">
              <a:spcBef>
                <a:spcPct val="35000"/>
              </a:spcBef>
              <a:defRPr/>
            </a:pPr>
            <a:r>
              <a:rPr lang="en-US" sz="2800">
                <a:latin typeface="Arial" charset="0"/>
              </a:rPr>
              <a:t>1995: 2,000 to 20,000 vars, up to 500,000  clauses </a:t>
            </a:r>
            <a:endParaRPr lang="en-US">
              <a:latin typeface="Arial" charset="0"/>
            </a:endParaRPr>
          </a:p>
          <a:p>
            <a:pPr>
              <a:defRPr/>
            </a:pP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Approaches size of practical applications.</a:t>
            </a:r>
            <a:r>
              <a:rPr lang="en-US">
                <a:latin typeface="Arial" charset="0"/>
                <a:cs typeface="+mn-cs"/>
              </a:rPr>
              <a:t/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</a:t>
            </a:r>
            <a:r>
              <a:rPr lang="en-US" sz="2400">
                <a:latin typeface="Arial" charset="0"/>
                <a:cs typeface="+mn-cs"/>
              </a:rPr>
              <a:t>E.g. in</a:t>
            </a:r>
            <a:r>
              <a:rPr lang="en-US" sz="2400" b="1">
                <a:latin typeface="Arial" charset="0"/>
                <a:cs typeface="+mn-cs"/>
              </a:rPr>
              <a:t> </a:t>
            </a:r>
            <a:r>
              <a:rPr lang="en-US" sz="2400">
                <a:latin typeface="Arial" charset="0"/>
                <a:cs typeface="+mn-cs"/>
              </a:rPr>
              <a:t>scheduling, planning, diagnosis, circuit design, </a:t>
            </a:r>
            <a:br>
              <a:rPr lang="en-US" sz="2400">
                <a:latin typeface="Arial" charset="0"/>
                <a:cs typeface="+mn-cs"/>
              </a:rPr>
            </a:br>
            <a:r>
              <a:rPr lang="en-US" sz="2400">
                <a:latin typeface="Arial" charset="0"/>
                <a:cs typeface="+mn-cs"/>
              </a:rPr>
              <a:t> and constraint-logic programming.</a:t>
            </a:r>
            <a:endParaRPr lang="en-US" b="1">
              <a:latin typeface="Arial" charset="0"/>
              <a:cs typeface="+mn-cs"/>
            </a:endParaRPr>
          </a:p>
          <a:p>
            <a:pPr>
              <a:buFont typeface="Symbol" charset="0"/>
              <a:buNone/>
              <a:defRPr/>
            </a:pPr>
            <a:r>
              <a:rPr lang="en-US" sz="2000">
                <a:latin typeface="Arial" charset="0"/>
                <a:cs typeface="+mn-cs"/>
              </a:rPr>
              <a:t>    See proceedings for many additional pointers.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17513" y="1506538"/>
            <a:ext cx="8802687" cy="4257675"/>
          </a:xfrm>
        </p:spPr>
        <p:txBody>
          <a:bodyPr/>
          <a:lstStyle/>
          <a:p>
            <a:pPr>
              <a:buFont typeface="Symbol" charset="0"/>
              <a:buNone/>
              <a:defRPr/>
            </a:pP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Fast Incomplete Methods</a:t>
            </a:r>
            <a:endParaRPr lang="en-US">
              <a:latin typeface="Arial" charset="0"/>
              <a:cs typeface="+mn-cs"/>
            </a:endParaRPr>
          </a:p>
          <a:p>
            <a:pPr lvl="1">
              <a:defRPr/>
            </a:pPr>
            <a:r>
              <a:rPr lang="en-US">
                <a:latin typeface="Arial" charset="0"/>
              </a:rPr>
              <a:t>Shift in Reasoning and Search from </a:t>
            </a:r>
            <a:r>
              <a:rPr lang="en-US" b="1">
                <a:solidFill>
                  <a:srgbClr val="8CF4EA"/>
                </a:solidFill>
                <a:latin typeface="Arial" charset="0"/>
              </a:rPr>
              <a:t>Systematic </a:t>
            </a:r>
            <a:r>
              <a:rPr lang="en-US">
                <a:latin typeface="Arial" charset="0"/>
              </a:rPr>
              <a:t>/</a:t>
            </a:r>
            <a:r>
              <a:rPr lang="en-US">
                <a:solidFill>
                  <a:srgbClr val="8CF4EA"/>
                </a:solidFill>
                <a:latin typeface="Arial" charset="0"/>
              </a:rPr>
              <a:t> </a:t>
            </a:r>
            <a:r>
              <a:rPr lang="en-US" b="1">
                <a:solidFill>
                  <a:srgbClr val="8CF4EA"/>
                </a:solidFill>
                <a:latin typeface="Arial" charset="0"/>
              </a:rPr>
              <a:t>Complete</a:t>
            </a:r>
            <a:r>
              <a:rPr lang="en-US">
                <a:latin typeface="Arial" charset="0"/>
              </a:rPr>
              <a:t> methods to </a:t>
            </a:r>
            <a:r>
              <a:rPr lang="en-US" b="1">
                <a:solidFill>
                  <a:srgbClr val="8CF4EA"/>
                </a:solidFill>
                <a:latin typeface="Arial" charset="0"/>
              </a:rPr>
              <a:t>Stochastic </a:t>
            </a:r>
            <a:r>
              <a:rPr lang="en-US">
                <a:latin typeface="Arial" charset="0"/>
              </a:rPr>
              <a:t>/ </a:t>
            </a:r>
            <a:r>
              <a:rPr lang="en-US" b="1">
                <a:solidFill>
                  <a:srgbClr val="8CF4EA"/>
                </a:solidFill>
                <a:latin typeface="Arial" charset="0"/>
              </a:rPr>
              <a:t>Incomplete</a:t>
            </a:r>
            <a:r>
              <a:rPr lang="en-US">
                <a:solidFill>
                  <a:srgbClr val="8CF4EA"/>
                </a:solidFill>
                <a:latin typeface="Arial" charset="0"/>
              </a:rPr>
              <a:t> </a:t>
            </a:r>
            <a:r>
              <a:rPr lang="en-US">
                <a:latin typeface="Arial" charset="0"/>
              </a:rPr>
              <a:t>methods.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Key issue: </a:t>
            </a:r>
            <a:r>
              <a:rPr lang="en-US">
                <a:solidFill>
                  <a:srgbClr val="FFA27C"/>
                </a:solidFill>
                <a:latin typeface="Arial" charset="0"/>
              </a:rPr>
              <a:t>Better scaling properties</a:t>
            </a:r>
            <a:r>
              <a:rPr lang="en-US">
                <a:latin typeface="Arial" charset="0"/>
              </a:rPr>
              <a:t>.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Analogy in OR: Shift from finding optimal to finding approximate solns.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Also, little progress on heuristic guidance of complete methods. DP still rules</a:t>
            </a:r>
            <a:r>
              <a:rPr lang="en-US" sz="3200">
                <a:latin typeface="Arial" charset="0"/>
              </a:rPr>
              <a:t>...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title"/>
          </p:nvPr>
        </p:nvSpPr>
        <p:spPr>
          <a:xfrm>
            <a:off x="1522413" y="550863"/>
            <a:ext cx="6584950" cy="585787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Impact And Future Directions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77838" y="1171575"/>
            <a:ext cx="8543925" cy="4829175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ct val="20000"/>
              </a:spcBef>
              <a:buFont typeface="Symbol" charset="0"/>
              <a:buNone/>
              <a:defRPr/>
            </a:pP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Message for KR&amp;R</a:t>
            </a:r>
          </a:p>
          <a:p>
            <a:pPr lvl="1">
              <a:lnSpc>
                <a:spcPct val="95000"/>
              </a:lnSpc>
              <a:spcBef>
                <a:spcPct val="20000"/>
              </a:spcBef>
              <a:defRPr/>
            </a:pPr>
            <a:r>
              <a:rPr lang="en-US">
                <a:latin typeface="Arial" charset="0"/>
              </a:rPr>
              <a:t>Asymmetry between our ability to show </a:t>
            </a:r>
            <a:r>
              <a:rPr lang="en-US" b="1">
                <a:solidFill>
                  <a:srgbClr val="8CF4EA"/>
                </a:solidFill>
                <a:latin typeface="Arial" charset="0"/>
              </a:rPr>
              <a:t>satisfiability vs. unsatisfiability</a:t>
            </a:r>
            <a:r>
              <a:rPr lang="en-US" b="1">
                <a:latin typeface="Arial" charset="0"/>
              </a:rPr>
              <a:t>, </a:t>
            </a:r>
            <a:r>
              <a:rPr lang="en-US">
                <a:latin typeface="Arial" charset="0"/>
              </a:rPr>
              <a:t>argues for </a:t>
            </a:r>
            <a:r>
              <a:rPr lang="en-US" b="1">
                <a:solidFill>
                  <a:srgbClr val="8CF4EA"/>
                </a:solidFill>
                <a:latin typeface="Arial" charset="0"/>
              </a:rPr>
              <a:t>model-finding</a:t>
            </a:r>
            <a:r>
              <a:rPr lang="en-US">
                <a:latin typeface="Arial" charset="0"/>
              </a:rPr>
              <a:t> (show sat) over </a:t>
            </a:r>
            <a:r>
              <a:rPr lang="en-US" b="1">
                <a:solidFill>
                  <a:srgbClr val="8CF4EA"/>
                </a:solidFill>
                <a:latin typeface="Arial" charset="0"/>
              </a:rPr>
              <a:t>theorem proving </a:t>
            </a:r>
            <a:r>
              <a:rPr lang="en-US">
                <a:latin typeface="Arial" charset="0"/>
              </a:rPr>
              <a:t>(show unsat).</a:t>
            </a:r>
          </a:p>
          <a:p>
            <a:pPr lvl="1">
              <a:defRPr/>
            </a:pPr>
            <a:r>
              <a:rPr lang="en-US">
                <a:latin typeface="Arial" charset="0"/>
              </a:rPr>
              <a:t>Examples:</a:t>
            </a:r>
          </a:p>
          <a:p>
            <a:pPr lvl="2">
              <a:lnSpc>
                <a:spcPct val="80000"/>
              </a:lnSpc>
              <a:spcBef>
                <a:spcPct val="40000"/>
              </a:spcBef>
              <a:defRPr/>
            </a:pPr>
            <a:r>
              <a:rPr lang="en-US" sz="2400">
                <a:latin typeface="Arial" charset="0"/>
              </a:rPr>
              <a:t>Vivid repr. </a:t>
            </a:r>
            <a:r>
              <a:rPr lang="en-US">
                <a:latin typeface="Arial" charset="0"/>
              </a:rPr>
              <a:t>(Levesque 1985)</a:t>
            </a:r>
          </a:p>
          <a:p>
            <a:pPr lvl="2">
              <a:lnSpc>
                <a:spcPct val="80000"/>
              </a:lnSpc>
              <a:spcBef>
                <a:spcPct val="40000"/>
              </a:spcBef>
              <a:defRPr/>
            </a:pPr>
            <a:r>
              <a:rPr lang="en-US" sz="2400">
                <a:latin typeface="Arial" charset="0"/>
              </a:rPr>
              <a:t>Planning </a:t>
            </a:r>
            <a:r>
              <a:rPr lang="en-US">
                <a:latin typeface="Arial" charset="0"/>
              </a:rPr>
              <a:t>(Kautz and Selman 1992)</a:t>
            </a:r>
            <a:endParaRPr lang="en-US" sz="2400">
              <a:latin typeface="Arial" charset="0"/>
            </a:endParaRPr>
          </a:p>
          <a:p>
            <a:pPr lvl="2">
              <a:lnSpc>
                <a:spcPct val="80000"/>
              </a:lnSpc>
              <a:spcBef>
                <a:spcPct val="40000"/>
              </a:spcBef>
              <a:defRPr/>
            </a:pPr>
            <a:r>
              <a:rPr lang="en-US" sz="2400">
                <a:latin typeface="Arial" charset="0"/>
              </a:rPr>
              <a:t>Abduction / diagnosis / deduction</a:t>
            </a:r>
          </a:p>
          <a:p>
            <a:pPr lvl="3">
              <a:spcBef>
                <a:spcPct val="40000"/>
              </a:spcBef>
              <a:defRPr/>
            </a:pPr>
            <a:r>
              <a:rPr lang="en-US" sz="2400">
                <a:latin typeface="Arial" charset="0"/>
              </a:rPr>
              <a:t>Model-based repr. versus formula-based repr. </a:t>
            </a:r>
            <a:r>
              <a:rPr lang="en-US" sz="2000">
                <a:latin typeface="Arial" charset="0"/>
              </a:rPr>
              <a:t>(Kautz, Kearns, and Selman 1994; Khardon and Roth 1994)</a:t>
            </a:r>
            <a:endParaRPr lang="en-US" sz="2400">
              <a:latin typeface="Arial" charset="0"/>
            </a:endParaRPr>
          </a:p>
          <a:p>
            <a:pPr lvl="3">
              <a:lnSpc>
                <a:spcPct val="80000"/>
              </a:lnSpc>
              <a:spcBef>
                <a:spcPct val="40000"/>
              </a:spcBef>
              <a:defRPr/>
            </a:pPr>
            <a:r>
              <a:rPr lang="en-US" sz="2400">
                <a:latin typeface="Arial" charset="0"/>
              </a:rPr>
              <a:t>Case-based reasoning </a:t>
            </a:r>
            <a:r>
              <a:rPr lang="en-US" sz="2000">
                <a:latin typeface="Arial" charset="0"/>
              </a:rPr>
              <a:t>(Kolodner 1991)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title"/>
          </p:nvPr>
        </p:nvSpPr>
        <p:spPr>
          <a:xfrm>
            <a:off x="3387725" y="358775"/>
            <a:ext cx="3079750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Impact, Cont.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2903538" y="558800"/>
            <a:ext cx="3995737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Some Challenges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314450"/>
            <a:ext cx="9058275" cy="4600575"/>
          </a:xfrm>
        </p:spPr>
        <p:txBody>
          <a:bodyPr/>
          <a:lstStyle/>
          <a:p>
            <a:pPr>
              <a:tabLst>
                <a:tab pos="627063" algn="l"/>
              </a:tabLst>
              <a:defRPr/>
            </a:pPr>
            <a:r>
              <a:rPr lang="en-US">
                <a:latin typeface="Arial" charset="0"/>
                <a:cs typeface="+mn-cs"/>
              </a:rPr>
              <a:t>Fast incomplete strategies for UNSAT (deduction)?</a:t>
            </a:r>
          </a:p>
          <a:p>
            <a:pPr lvl="1">
              <a:buFont typeface="Symbol" charset="0"/>
              <a:buNone/>
              <a:tabLst>
                <a:tab pos="627063" algn="l"/>
              </a:tabLst>
              <a:defRPr/>
            </a:pPr>
            <a:r>
              <a:rPr lang="en-US">
                <a:latin typeface="Arial" charset="0"/>
              </a:rPr>
              <a:t>  		Need for short proofs. Human proofs O(N)? Need automatic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discovery of abstractions, symmetries, useful lemmas...</a:t>
            </a:r>
          </a:p>
          <a:p>
            <a:pPr>
              <a:tabLst>
                <a:tab pos="627063" algn="l"/>
              </a:tabLst>
              <a:defRPr/>
            </a:pPr>
            <a:r>
              <a:rPr lang="en-US">
                <a:latin typeface="Arial" charset="0"/>
                <a:cs typeface="+mn-cs"/>
              </a:rPr>
              <a:t>Need for more </a:t>
            </a: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model-based</a:t>
            </a:r>
            <a:r>
              <a:rPr lang="en-US">
                <a:latin typeface="Arial" charset="0"/>
                <a:cs typeface="+mn-cs"/>
              </a:rPr>
              <a:t> reformulations:</a:t>
            </a:r>
          </a:p>
          <a:p>
            <a:pPr lvl="1">
              <a:buFont typeface="Symbol" charset="0"/>
              <a:buNone/>
              <a:tabLst>
                <a:tab pos="627063" algn="l"/>
              </a:tabLst>
              <a:defRPr/>
            </a:pPr>
            <a:r>
              <a:rPr lang="en-US">
                <a:latin typeface="Arial" charset="0"/>
              </a:rPr>
              <a:t>  		Where solutions are </a:t>
            </a:r>
            <a:r>
              <a:rPr lang="en-US" b="1">
                <a:solidFill>
                  <a:srgbClr val="8CF4EA"/>
                </a:solidFill>
                <a:latin typeface="Arial" charset="0"/>
              </a:rPr>
              <a:t>compact structures</a:t>
            </a:r>
            <a:r>
              <a:rPr lang="en-US" b="1">
                <a:latin typeface="Arial" charset="0"/>
              </a:rPr>
              <a:t> </a:t>
            </a:r>
            <a:r>
              <a:rPr lang="en-US">
                <a:latin typeface="Arial" charset="0"/>
              </a:rPr>
              <a:t>--- allowing for randomized local search strategies.</a:t>
            </a:r>
          </a:p>
          <a:p>
            <a:pPr>
              <a:tabLst>
                <a:tab pos="627063" algn="l"/>
              </a:tabLst>
              <a:defRPr/>
            </a:pPr>
            <a:r>
              <a:rPr lang="en-US">
                <a:latin typeface="Arial" charset="0"/>
                <a:cs typeface="+mn-cs"/>
              </a:rPr>
              <a:t>Can we syntactically characterize the class of instances solved by incomplete, stochastic methods?</a:t>
            </a:r>
            <a:br>
              <a:rPr lang="en-US">
                <a:latin typeface="Arial" charset="0"/>
                <a:cs typeface="+mn-cs"/>
              </a:rPr>
            </a:br>
            <a:r>
              <a:rPr lang="en-US" i="1">
                <a:latin typeface="Arial" charset="0"/>
                <a:cs typeface="+mn-cs"/>
              </a:rPr>
              <a:t>R</a:t>
            </a:r>
            <a:r>
              <a:rPr lang="en-US" sz="2400" i="1">
                <a:latin typeface="Arial" charset="0"/>
                <a:cs typeface="+mn-cs"/>
              </a:rPr>
              <a:t>unning algorithm may be the best and </a:t>
            </a:r>
            <a:r>
              <a:rPr lang="en-US" sz="2400" i="1">
                <a:solidFill>
                  <a:srgbClr val="8CF4EA"/>
                </a:solidFill>
                <a:latin typeface="Arial" charset="0"/>
                <a:cs typeface="+mn-cs"/>
              </a:rPr>
              <a:t>only </a:t>
            </a:r>
            <a:r>
              <a:rPr lang="en-US" sz="2400" i="1">
                <a:latin typeface="Arial" charset="0"/>
                <a:cs typeface="+mn-cs"/>
              </a:rPr>
              <a:t>characterization! </a:t>
            </a:r>
            <a:r>
              <a:rPr lang="en-US" sz="2400">
                <a:latin typeface="Arial" charset="0"/>
                <a:cs typeface="+mn-cs"/>
              </a:rPr>
              <a:t/>
            </a:r>
            <a:br>
              <a:rPr lang="en-US" sz="2400">
                <a:latin typeface="Arial" charset="0"/>
                <a:cs typeface="+mn-cs"/>
              </a:rPr>
            </a:br>
            <a:endParaRPr lang="en-US" sz="2400">
              <a:latin typeface="Arial" charset="0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463550" y="1263650"/>
            <a:ext cx="8816975" cy="3873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114691" name="Oval 3"/>
          <p:cNvSpPr>
            <a:spLocks noChangeArrowheads="1"/>
          </p:cNvSpPr>
          <p:nvPr/>
        </p:nvSpPr>
        <p:spPr bwMode="auto">
          <a:xfrm rot="19800000">
            <a:off x="2051050" y="2216150"/>
            <a:ext cx="4559300" cy="20288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55300" name="Oval 4"/>
          <p:cNvSpPr>
            <a:spLocks noGrp="1" noChangeArrowheads="1"/>
          </p:cNvSpPr>
          <p:nvPr>
            <p:ph type="body" idx="1"/>
          </p:nvPr>
        </p:nvSpPr>
        <p:spPr>
          <a:xfrm rot="1260000">
            <a:off x="1601788" y="2554288"/>
            <a:ext cx="3713162" cy="1573212"/>
          </a:xfrm>
          <a:prstGeom prst="ellipse">
            <a:avLst/>
          </a:prstGeom>
          <a:ln w="50800" cap="flat">
            <a:solidFill>
              <a:srgbClr val="FFA27C"/>
            </a:solidFill>
            <a:round/>
            <a:headEnd/>
            <a:tailEnd/>
          </a:ln>
        </p:spPr>
        <p:txBody>
          <a:bodyPr lIns="63500" tIns="31750" rIns="63500" bIns="31750"/>
          <a:lstStyle/>
          <a:p>
            <a:pPr marL="157163" indent="-157163" defTabSz="417513">
              <a:buFont typeface="Symbol" charset="0"/>
              <a:buNone/>
              <a:defRPr/>
            </a:pPr>
            <a:r>
              <a:rPr lang="en-US" sz="3600" b="1">
                <a:solidFill>
                  <a:srgbClr val="FFA27C"/>
                </a:solidFill>
                <a:latin typeface="Arial" charset="0"/>
                <a:cs typeface="+mn-cs"/>
              </a:rPr>
              <a:t>cognitive tasks</a:t>
            </a: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4286250" y="2124075"/>
            <a:ext cx="15621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feasible</a:t>
            </a:r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4119563" y="2495550"/>
            <a:ext cx="1914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</a:t>
            </a:r>
            <a:r>
              <a:rPr lang="en-US" sz="28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nstances</a:t>
            </a:r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6229350" y="2200275"/>
            <a:ext cx="26003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KR&amp;R Formalism</a:t>
            </a:r>
          </a:p>
        </p:txBody>
      </p:sp>
      <p:sp>
        <p:nvSpPr>
          <p:cNvPr id="114696" name="AutoShape 8"/>
          <p:cNvSpPr>
            <a:spLocks noChangeArrowheads="1"/>
          </p:cNvSpPr>
          <p:nvPr/>
        </p:nvSpPr>
        <p:spPr bwMode="auto">
          <a:xfrm rot="20760000">
            <a:off x="3979863" y="2903538"/>
            <a:ext cx="2684462" cy="1416050"/>
          </a:xfrm>
          <a:prstGeom prst="triangle">
            <a:avLst>
              <a:gd name="adj" fmla="val 49995"/>
            </a:avLst>
          </a:prstGeom>
          <a:noFill/>
          <a:ln w="50800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4629150" y="3657600"/>
            <a:ext cx="1885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>
                <a:solidFill>
                  <a:srgbClr val="8CF4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poly</a:t>
            </a:r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857250" y="85725"/>
            <a:ext cx="80867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Possible Limits Of Syntactic Characterization</a:t>
            </a:r>
          </a:p>
        </p:txBody>
      </p:sp>
      <p:sp>
        <p:nvSpPr>
          <p:cNvPr id="114699" name="Rectangle 11"/>
          <p:cNvSpPr>
            <a:spLocks noChangeArrowheads="1"/>
          </p:cNvSpPr>
          <p:nvPr/>
        </p:nvSpPr>
        <p:spPr bwMode="auto">
          <a:xfrm>
            <a:off x="342900" y="5400675"/>
            <a:ext cx="9086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i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Would suggest fundamental role for incomplete methods</a:t>
            </a:r>
            <a:r>
              <a:rPr lang="en-US" sz="2400" i="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82613" y="809625"/>
            <a:ext cx="8713787" cy="4752975"/>
          </a:xfrm>
        </p:spPr>
        <p:txBody>
          <a:bodyPr/>
          <a:lstStyle/>
          <a:p>
            <a:pPr defTabSz="279400">
              <a:tabLst>
                <a:tab pos="1547813" algn="l"/>
              </a:tabLst>
              <a:defRPr/>
            </a:pPr>
            <a:r>
              <a:rPr lang="en-US">
                <a:latin typeface="Arial" charset="0"/>
                <a:cs typeface="+mn-cs"/>
              </a:rPr>
              <a:t>On the other hand, in other domains, negative complexity properties are a clear obstacle in</a:t>
            </a:r>
            <a:br>
              <a:rPr lang="en-US">
                <a:latin typeface="Arial" charset="0"/>
                <a:cs typeface="+mn-cs"/>
              </a:rPr>
            </a:br>
            <a:r>
              <a:rPr lang="en-US" b="1">
                <a:solidFill>
                  <a:srgbClr val="8CF4EA"/>
                </a:solidFill>
                <a:latin typeface="Arial" charset="0"/>
                <a:cs typeface="+mn-cs"/>
              </a:rPr>
              <a:t>scaling-up</a:t>
            </a:r>
            <a:r>
              <a:rPr lang="en-US">
                <a:latin typeface="Arial" charset="0"/>
                <a:cs typeface="+mn-cs"/>
              </a:rPr>
              <a:t> the systems.</a:t>
            </a:r>
          </a:p>
          <a:p>
            <a:pPr marL="685800" lvl="1" indent="-233363" defTabSz="279400">
              <a:buFont typeface="Symbol" charset="0"/>
              <a:buNone/>
              <a:tabLst>
                <a:tab pos="1547813" algn="l"/>
              </a:tabLst>
              <a:defRPr/>
            </a:pPr>
            <a:r>
              <a:rPr lang="en-US">
                <a:latin typeface="Arial" charset="0"/>
              </a:rPr>
              <a:t> Examples:	ATMS diagnosis: 25+ components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				planning systems: 20+ objects and operators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              		(Real domains: 1,000+ elements.)</a:t>
            </a:r>
          </a:p>
          <a:p>
            <a:pPr defTabSz="279400">
              <a:tabLst>
                <a:tab pos="1547813" algn="l"/>
              </a:tabLst>
              <a:defRPr/>
            </a:pPr>
            <a:r>
              <a:rPr lang="en-US">
                <a:latin typeface="Arial" charset="0"/>
                <a:cs typeface="+mn-cs"/>
              </a:rPr>
              <a:t>Contradictory experiences lead to the question:</a:t>
            </a:r>
          </a:p>
          <a:p>
            <a:pPr algn="ctr" defTabSz="279400">
              <a:buFont typeface="Symbol" charset="0"/>
              <a:buNone/>
              <a:tabLst>
                <a:tab pos="1547813" algn="l"/>
              </a:tabLst>
              <a:defRPr/>
            </a:pPr>
            <a:r>
              <a:rPr lang="en-US" sz="3000" b="1" i="1">
                <a:solidFill>
                  <a:srgbClr val="FFA27C"/>
                </a:solidFill>
                <a:latin typeface="Arial" charset="0"/>
                <a:cs typeface="+mn-cs"/>
              </a:rPr>
              <a:t>When and where do computationally</a:t>
            </a:r>
            <a:br>
              <a:rPr lang="en-US" sz="3000" b="1" i="1">
                <a:solidFill>
                  <a:srgbClr val="FFA27C"/>
                </a:solidFill>
                <a:latin typeface="Arial" charset="0"/>
                <a:cs typeface="+mn-cs"/>
              </a:rPr>
            </a:br>
            <a:r>
              <a:rPr lang="en-US" sz="3000" b="1" i="1">
                <a:solidFill>
                  <a:srgbClr val="FFA27C"/>
                </a:solidFill>
                <a:latin typeface="Arial" charset="0"/>
                <a:cs typeface="+mn-cs"/>
              </a:rPr>
              <a:t>hard instances show up?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4743450" y="558800"/>
            <a:ext cx="311150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9350" y="930275"/>
            <a:ext cx="49609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Recent Developments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25" y="1901825"/>
            <a:ext cx="8201025" cy="4486275"/>
          </a:xfrm>
        </p:spPr>
        <p:txBody>
          <a:bodyPr/>
          <a:lstStyle/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A  ---   A better understanding of the nature of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computationally hard problems.</a:t>
            </a:r>
          </a:p>
          <a:p>
            <a:pPr>
              <a:buFont typeface="Symbol" charset="0"/>
              <a:buNone/>
              <a:defRPr/>
            </a:pPr>
            <a:r>
              <a:rPr lang="en-US">
                <a:latin typeface="Arial" charset="0"/>
                <a:cs typeface="+mn-cs"/>
              </a:rPr>
              <a:t>B  ---  New stochastic methods for solving such</a:t>
            </a:r>
            <a:br>
              <a:rPr lang="en-US">
                <a:latin typeface="Arial" charset="0"/>
                <a:cs typeface="+mn-cs"/>
              </a:rPr>
            </a:br>
            <a:r>
              <a:rPr lang="en-US">
                <a:latin typeface="Arial" charset="0"/>
                <a:cs typeface="+mn-cs"/>
              </a:rPr>
              <a:t>        problems.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790950" y="558800"/>
            <a:ext cx="2217738" cy="585788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" charset="0"/>
                <a:cs typeface="+mj-cs"/>
              </a:rPr>
              <a:t>Overview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263" y="1254125"/>
            <a:ext cx="7780337" cy="4841875"/>
          </a:xfrm>
        </p:spPr>
        <p:txBody>
          <a:bodyPr/>
          <a:lstStyle/>
          <a:p>
            <a:pPr>
              <a:buFont typeface="Symbol" charset="0"/>
              <a:buNone/>
              <a:defRPr/>
            </a:pPr>
            <a:r>
              <a:rPr lang="en-US" b="1">
                <a:latin typeface="Arial" charset="0"/>
                <a:cs typeface="+mn-cs"/>
              </a:rPr>
              <a:t>PART A. Computationally Hard Instances</a:t>
            </a:r>
            <a:endParaRPr lang="en-US">
              <a:latin typeface="Arial" charset="0"/>
              <a:cs typeface="+mn-cs"/>
            </a:endParaRPr>
          </a:p>
          <a:p>
            <a:pPr lvl="1">
              <a:lnSpc>
                <a:spcPct val="80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worst-case vs. average-case</a:t>
            </a:r>
          </a:p>
          <a:p>
            <a:pPr lvl="1">
              <a:lnSpc>
                <a:spcPct val="80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critically-constrained problems</a:t>
            </a:r>
          </a:p>
          <a:p>
            <a:pPr lvl="1">
              <a:lnSpc>
                <a:spcPct val="80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phase transitions</a:t>
            </a:r>
          </a:p>
          <a:p>
            <a:pPr>
              <a:buFont typeface="Symbol" charset="0"/>
              <a:buNone/>
              <a:defRPr/>
            </a:pPr>
            <a:r>
              <a:rPr lang="en-US" b="1">
                <a:latin typeface="Arial" charset="0"/>
                <a:cs typeface="+mn-cs"/>
              </a:rPr>
              <a:t>PART B. Stochastic Methods</a:t>
            </a:r>
            <a:endParaRPr lang="en-US">
              <a:latin typeface="Arial" charset="0"/>
              <a:cs typeface="+mn-cs"/>
            </a:endParaRPr>
          </a:p>
          <a:p>
            <a:pPr lvl="1">
              <a:lnSpc>
                <a:spcPct val="80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heuristic repair, GSAT, and simulated annealing</a:t>
            </a:r>
          </a:p>
          <a:p>
            <a:pPr lvl="1">
              <a:lnSpc>
                <a:spcPct val="80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comparison with systematic methods</a:t>
            </a:r>
          </a:p>
          <a:p>
            <a:pPr lvl="1">
              <a:lnSpc>
                <a:spcPct val="80000"/>
              </a:lnSpc>
              <a:buFont typeface="Symbol" charset="0"/>
              <a:buNone/>
              <a:defRPr/>
            </a:pPr>
            <a:r>
              <a:rPr lang="en-US">
                <a:latin typeface="Arial" charset="0"/>
              </a:rPr>
              <a:t>asymmetry consistency / inconsistency</a:t>
            </a:r>
          </a:p>
          <a:p>
            <a:pPr>
              <a:buFont typeface="Symbol" charset="0"/>
              <a:buNone/>
              <a:defRPr/>
            </a:pPr>
            <a:r>
              <a:rPr lang="en-US" b="1">
                <a:latin typeface="Arial" charset="0"/>
                <a:cs typeface="+mn-cs"/>
              </a:rPr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587375"/>
            <a:ext cx="8629650" cy="557213"/>
          </a:xfrm>
        </p:spPr>
        <p:txBody>
          <a:bodyPr/>
          <a:lstStyle/>
          <a:p>
            <a:pPr>
              <a:defRPr/>
            </a:pPr>
            <a:r>
              <a:rPr lang="en-US" sz="3400">
                <a:latin typeface="Arial" charset="0"/>
                <a:cs typeface="+mj-cs"/>
              </a:rPr>
              <a:t>PART A. Computationally Hard Instances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1552575"/>
            <a:ext cx="8629650" cy="3648075"/>
          </a:xfrm>
        </p:spPr>
        <p:txBody>
          <a:bodyPr/>
          <a:lstStyle/>
          <a:p>
            <a:pPr>
              <a:defRPr/>
            </a:pPr>
            <a:r>
              <a:rPr lang="en-US" sz="2400">
                <a:latin typeface="Arial" charset="0"/>
                <a:cs typeface="+mn-cs"/>
              </a:rPr>
              <a:t>I</a:t>
            </a:r>
            <a:r>
              <a:rPr lang="ja-JP" altLang="en-US" sz="2400">
                <a:latin typeface="Arial" charset="0"/>
                <a:cs typeface="+mn-cs"/>
              </a:rPr>
              <a:t>’</a:t>
            </a:r>
            <a:r>
              <a:rPr lang="en-US" sz="2400">
                <a:latin typeface="Arial" charset="0"/>
                <a:cs typeface="+mn-cs"/>
              </a:rPr>
              <a:t>ll use the </a:t>
            </a:r>
            <a:r>
              <a:rPr lang="en-US" sz="2400" b="1">
                <a:solidFill>
                  <a:srgbClr val="8CF4EA"/>
                </a:solidFill>
                <a:latin typeface="Arial" charset="0"/>
                <a:cs typeface="+mn-cs"/>
              </a:rPr>
              <a:t>propositional satisfiability problem (SAT)</a:t>
            </a:r>
            <a:r>
              <a:rPr lang="en-US" sz="2400">
                <a:latin typeface="Arial" charset="0"/>
                <a:cs typeface="+mn-cs"/>
              </a:rPr>
              <a:t/>
            </a:r>
            <a:br>
              <a:rPr lang="en-US" sz="2400">
                <a:latin typeface="Arial" charset="0"/>
                <a:cs typeface="+mn-cs"/>
              </a:rPr>
            </a:br>
            <a:r>
              <a:rPr lang="en-US" sz="2400">
                <a:latin typeface="Arial" charset="0"/>
                <a:cs typeface="+mn-cs"/>
              </a:rPr>
              <a:t>to illustrate ideas and concepts throughout this talk.</a:t>
            </a:r>
          </a:p>
          <a:p>
            <a:pPr>
              <a:defRPr/>
            </a:pPr>
            <a:r>
              <a:rPr lang="en-US" sz="2400">
                <a:latin typeface="Arial" charset="0"/>
                <a:cs typeface="+mn-cs"/>
              </a:rPr>
              <a:t>SAT: prototypical hard combinatorial search and reasoning problem.</a:t>
            </a:r>
          </a:p>
          <a:p>
            <a:pPr>
              <a:buFont typeface="Symbol" charset="0"/>
              <a:buNone/>
              <a:defRPr/>
            </a:pPr>
            <a:r>
              <a:rPr lang="en-US" sz="2000">
                <a:latin typeface="Arial" charset="0"/>
                <a:cs typeface="+mn-cs"/>
              </a:rPr>
              <a:t>   Several of these concepts have also been studied in the context of </a:t>
            </a:r>
            <a:r>
              <a:rPr lang="en-US" sz="2000" b="1">
                <a:solidFill>
                  <a:srgbClr val="8CF4EA"/>
                </a:solidFill>
                <a:latin typeface="Arial" charset="0"/>
                <a:cs typeface="+mn-cs"/>
              </a:rPr>
              <a:t>Constraint Satisfaction Problems</a:t>
            </a:r>
            <a:r>
              <a:rPr lang="en-US" sz="2000">
                <a:solidFill>
                  <a:srgbClr val="8CF4EA"/>
                </a:solidFill>
                <a:latin typeface="Arial" charset="0"/>
                <a:cs typeface="+mn-cs"/>
              </a:rPr>
              <a:t>.</a:t>
            </a:r>
            <a:r>
              <a:rPr lang="en-US" sz="2400">
                <a:solidFill>
                  <a:srgbClr val="8CF4EA"/>
                </a:solidFill>
                <a:latin typeface="Arial" charset="0"/>
                <a:cs typeface="+mn-cs"/>
              </a:rPr>
              <a:t> </a:t>
            </a:r>
            <a:r>
              <a:rPr lang="en-US" sz="2000">
                <a:latin typeface="Arial" charset="0"/>
                <a:cs typeface="+mn-cs"/>
              </a:rPr>
              <a:t>In particular, see the work by Cheeseman and colleagues (1991).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63DE8"/>
      </a:dk2>
      <a:lt2>
        <a:srgbClr val="FFFFFF"/>
      </a:lt2>
      <a:accent1>
        <a:srgbClr val="DC0081"/>
      </a:accent1>
      <a:accent2>
        <a:srgbClr val="00FF00"/>
      </a:accent2>
      <a:accent3>
        <a:srgbClr val="AAAFF2"/>
      </a:accent3>
      <a:accent4>
        <a:srgbClr val="DADADA"/>
      </a:accent4>
      <a:accent5>
        <a:srgbClr val="EBAAC1"/>
      </a:accent5>
      <a:accent6>
        <a:srgbClr val="00E700"/>
      </a:accent6>
      <a:hlink>
        <a:srgbClr val="00DFCA"/>
      </a:hlink>
      <a:folHlink>
        <a:srgbClr val="B1B1B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1" u="none" strike="noStrike" cap="none" normalizeH="0" baseline="0" smtClean="0">
            <a:ln>
              <a:noFill/>
            </a:ln>
            <a:solidFill>
              <a:srgbClr val="51DC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1" u="none" strike="noStrike" cap="none" normalizeH="0" baseline="0" smtClean="0">
            <a:ln>
              <a:noFill/>
            </a:ln>
            <a:solidFill>
              <a:srgbClr val="51DC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ITAS Slides(WB)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ITAS Slides(WB)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ITAS Slides(WB)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AS Slides(WB)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Pages>61</Pages>
  <Words>1816</Words>
  <Application>Microsoft Macintosh PowerPoint</Application>
  <PresentationFormat>Custom</PresentationFormat>
  <Paragraphs>413</Paragraphs>
  <Slides>57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57</vt:i4>
      </vt:variant>
    </vt:vector>
  </HeadingPairs>
  <TitlesOfParts>
    <vt:vector size="67" baseType="lpstr">
      <vt:lpstr>Arial</vt:lpstr>
      <vt:lpstr>ＭＳ Ｐゴシック</vt:lpstr>
      <vt:lpstr>Symbol</vt:lpstr>
      <vt:lpstr>Wingdings</vt:lpstr>
      <vt:lpstr>Times New Roman</vt:lpstr>
      <vt:lpstr>Times</vt:lpstr>
      <vt:lpstr>Default Design</vt:lpstr>
      <vt:lpstr>Profile</vt:lpstr>
      <vt:lpstr>Blank Presentation</vt:lpstr>
      <vt:lpstr>ITAS Slides(WB)</vt:lpstr>
      <vt:lpstr>Insights from Statistical Physics into Computational Complexity   Bart Selman   Cornell University  Joint with Scott Kirkpatrick (IBM Research)</vt:lpstr>
      <vt:lpstr>Computational Challenges</vt:lpstr>
      <vt:lpstr>A Few Examples</vt:lpstr>
      <vt:lpstr>Complexity Results, Cont.</vt:lpstr>
      <vt:lpstr>What Is The Impact Of These Results?</vt:lpstr>
      <vt:lpstr> </vt:lpstr>
      <vt:lpstr>Recent Developments</vt:lpstr>
      <vt:lpstr>Overview</vt:lpstr>
      <vt:lpstr>PART A. Computationally Hard Instances</vt:lpstr>
      <vt:lpstr>Satisfiability</vt:lpstr>
      <vt:lpstr>PowerPoint Presentation</vt:lpstr>
      <vt:lpstr>SAT: Worst-Case Complexity</vt:lpstr>
      <vt:lpstr>Computational Complexity Hierarchy</vt:lpstr>
      <vt:lpstr>Some Example Applications Of SAT</vt:lpstr>
      <vt:lpstr>PowerPoint Presentation</vt:lpstr>
      <vt:lpstr>Average-Case Analysis</vt:lpstr>
      <vt:lpstr>PowerPoint Presentation</vt:lpstr>
      <vt:lpstr>PowerPoint Presentation</vt:lpstr>
      <vt:lpstr>Generating Hard Random Formulas</vt:lpstr>
      <vt:lpstr>PowerPoint Presentation</vt:lpstr>
      <vt:lpstr>Intuition</vt:lpstr>
      <vt:lpstr>PowerPoint Presentation</vt:lpstr>
      <vt:lpstr>PowerPoint Presentation</vt:lpstr>
      <vt:lpstr>Theoretical Status Of Threshold</vt:lpstr>
      <vt:lpstr>PowerPoint Presentation</vt:lpstr>
      <vt:lpstr>Phase Transition Phenomenon</vt:lpstr>
      <vt:lpstr>PowerPoint Presentation</vt:lpstr>
      <vt:lpstr>PowerPoint Presentation</vt:lpstr>
      <vt:lpstr>Summary Phase Transition Effect</vt:lpstr>
      <vt:lpstr>PowerPoint Presentation</vt:lpstr>
      <vt:lpstr>PART B. Fast Stochastic Methods</vt:lpstr>
      <vt:lpstr>Standard Procedures For SAT</vt:lpstr>
      <vt:lpstr>PowerPoint Presentation</vt:lpstr>
      <vt:lpstr>PowerPoint Presentation</vt:lpstr>
      <vt:lpstr>Randomized Greedy Local Search: GSAT</vt:lpstr>
      <vt:lpstr>How Well Does It Work?</vt:lpstr>
      <vt:lpstr>PowerPoint Presentation</vt:lpstr>
      <vt:lpstr>PowerPoint Presentation</vt:lpstr>
      <vt:lpstr>Improvements Of Basic Local Search</vt:lpstr>
      <vt:lpstr>Simulated Annealing</vt:lpstr>
      <vt:lpstr> Random Walk</vt:lpstr>
      <vt:lpstr>Biased Random Walk</vt:lpstr>
      <vt:lpstr>Experimental Results: Hard Random 3SAT</vt:lpstr>
      <vt:lpstr>Other Applications Of  GSAT</vt:lpstr>
      <vt:lpstr>PowerPoint Presentation</vt:lpstr>
      <vt:lpstr>PowerPoint Presentation</vt:lpstr>
      <vt:lpstr>Showing UNSAT / Inconsistencies</vt:lpstr>
      <vt:lpstr>PowerPoint Presentation</vt:lpstr>
      <vt:lpstr>Length Of Proofs</vt:lpstr>
      <vt:lpstr>Limitations Of Resolution</vt:lpstr>
      <vt:lpstr>Stochastic Search For Proofs</vt:lpstr>
      <vt:lpstr>Recap Of Results</vt:lpstr>
      <vt:lpstr>PowerPoint Presentation</vt:lpstr>
      <vt:lpstr>Impact And Future Directions</vt:lpstr>
      <vt:lpstr>Impact, Cont.</vt:lpstr>
      <vt:lpstr>Some Challenges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Stochastic Search And  Phase Transitions:  AI Meets Physics   Bart Selman   AT&amp;T Bell Laboratories Murray Hill, N.J. USA</dc:title>
  <dc:subject>randomized algorithms</dc:subject>
  <dc:creator>Bart Seman/Frank A. (GraphicMods)</dc:creator>
  <cp:keywords>Version G</cp:keywords>
  <dc:description>Presented in Montreal August 23, 1995</dc:description>
  <cp:lastModifiedBy>Jonathan</cp:lastModifiedBy>
  <cp:revision>10</cp:revision>
  <cp:lastPrinted>1995-08-16T16:31:50Z</cp:lastPrinted>
  <dcterms:created xsi:type="dcterms:W3CDTF">1995-08-17T22:39:06Z</dcterms:created>
  <dcterms:modified xsi:type="dcterms:W3CDTF">2016-04-15T06:57:29Z</dcterms:modified>
</cp:coreProperties>
</file>